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8.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rry-smith.pdf" TargetMode="External"/><Relationship Id="rId3" Type="http://schemas.openxmlformats.org/officeDocument/2006/relationships/hyperlink" Target="https://github.com/braddelong/public-files/blob/master/econ-135-lecture-8.pptx" TargetMode="External"/><Relationship Id="rId4" Type="http://schemas.openxmlformats.org/officeDocument/2006/relationships/hyperlink" Target="https://bcourses.berkeley.edu/courses/1487685/assignments/8065916" TargetMode="External"/><Relationship Id="rId5" Type="http://schemas.openxmlformats.org/officeDocument/2006/relationships/hyperlink" Target="https://delong.typepad.com/files/allen-industrial.pdf" TargetMode="External"/><Relationship Id="rId6" Type="http://schemas.openxmlformats.org/officeDocument/2006/relationships/hyperlink" Target="https://github.com/braddelong/public-files/blob/master/econ-135-lecture-9.pptx" TargetMode="External"/><Relationship Id="rId7" Type="http://schemas.openxmlformats.org/officeDocument/2006/relationships/hyperlink" Target="https://delong.typepad.com/files/mokyr-lever-revolution.pdf" TargetMode="External"/><Relationship Id="rId8" Type="http://schemas.openxmlformats.org/officeDocument/2006/relationships/hyperlink" Target="https://www.marxists.org/archive/marx/works/download/pdf/Manifesto.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tinyurl.com/dl20140114a" TargetMode="Externa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qje.oxfordjournals.org/content/126/3/1133.abstract"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725804"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i387682"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image" Target="../media/image9.jpe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rry-smith.pdf" TargetMode="Externa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5/discussion_topics/5685922" TargetMode="External"/><Relationship Id="rId3" Type="http://schemas.openxmlformats.org/officeDocument/2006/relationships/hyperlink" Target="https://bcourses.berkeley.edu/courses/1487685/discussion_topics/5687341" TargetMode="External"/><Relationship Id="rId4" Type="http://schemas.openxmlformats.org/officeDocument/2006/relationships/hyperlink" Target="https://bcourses.berkeley.edu/courses/1487685/assignments/8065916" TargetMode="Externa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gif"/></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jongman-gibbon-was-right.pdf" TargetMode="External"/><Relationship Id="rId3" Type="http://schemas.openxmlformats.org/officeDocument/2006/relationships/hyperlink" Target="https://delong.typepad.com/files/temin-roman-growth.pdf" TargetMode="External"/><Relationship Id="rId4" Type="http://schemas.openxmlformats.org/officeDocument/2006/relationships/hyperlink" Target="https://delong.typepad.com/finley-technical.pdf" TargetMode="External"/><Relationship Id="rId5" Type="http://schemas.openxmlformats.org/officeDocument/2006/relationships/hyperlink" Target="https://delong.typepad.com/files/ober-agamemnon-selections.pdf" TargetMode="External"/><Relationship Id="rId6" Type="http://schemas.openxmlformats.org/officeDocument/2006/relationships/image" Target="../media/image33.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 Id="rId3" Type="http://schemas.openxmlformats.org/officeDocument/2006/relationships/image" Target="../media/image38.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image" Target="../media/image40.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5.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7.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 Id="rId3" Type="http://schemas.openxmlformats.org/officeDocument/2006/relationships/image" Target="../media/image49.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1.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35.png"/><Relationship Id="rId6" Type="http://schemas.openxmlformats.org/officeDocument/2006/relationships/image" Target="../media/image36.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68.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6.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9.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0.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8:…"/>
          <p:cNvSpPr txBox="1"/>
          <p:nvPr>
            <p:ph type="title" idx="4294967295"/>
          </p:nvPr>
        </p:nvSpPr>
        <p:spPr>
          <a:xfrm>
            <a:off x="277663" y="-1"/>
            <a:ext cx="8572501" cy="2540001"/>
          </a:xfrm>
          <a:prstGeom prst="rect">
            <a:avLst/>
          </a:prstGeom>
        </p:spPr>
        <p:txBody>
          <a:bodyPr>
            <a:normAutofit fontScale="100000" lnSpcReduction="0"/>
          </a:bodyPr>
          <a:lstStyle/>
          <a:p>
            <a:pPr defTabSz="406908">
              <a:defRPr sz="5340"/>
            </a:pPr>
            <a:r>
              <a:t>Lecture 8:</a:t>
            </a:r>
          </a:p>
          <a:p>
            <a:pPr defTabSz="406908">
              <a:defRPr sz="5340"/>
            </a:pPr>
            <a:r>
              <a:t>3.1. Commercial Revolutions</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61188">
              <a:spcBef>
                <a:spcPts val="900"/>
              </a:spcBef>
              <a:buSzTx/>
              <a:buFontTx/>
              <a:buNone/>
              <a:defRPr b="1" sz="2844">
                <a:latin typeface="+mj-lt"/>
                <a:ea typeface="+mj-ea"/>
                <a:cs typeface="+mj-cs"/>
                <a:sym typeface="Helvetica"/>
              </a:defRPr>
            </a:pPr>
          </a:p>
          <a:p>
            <a:pPr marL="0" indent="0" algn="ctr" defTabSz="361188">
              <a:spcBef>
                <a:spcPts val="900"/>
              </a:spcBef>
              <a:buSzTx/>
              <a:buFontTx/>
              <a:buNone/>
              <a:defRPr b="1" sz="2844">
                <a:latin typeface="+mj-lt"/>
                <a:ea typeface="+mj-ea"/>
                <a:cs typeface="+mj-cs"/>
                <a:sym typeface="Helvetica"/>
              </a:defRPr>
            </a:pPr>
            <a:r>
              <a:t>Brad DeLong</a:t>
            </a:r>
          </a:p>
          <a:p>
            <a:pPr marL="0" indent="0" algn="ctr" defTabSz="361188">
              <a:spcBef>
                <a:spcPts val="900"/>
              </a:spcBef>
              <a:buSzTx/>
              <a:buFontTx/>
              <a:buNone/>
              <a:defRPr sz="1896">
                <a:latin typeface="+mj-lt"/>
                <a:ea typeface="+mj-ea"/>
                <a:cs typeface="+mj-cs"/>
                <a:sym typeface="Helvetica"/>
              </a:defRPr>
            </a:pPr>
            <a:r>
              <a:t>Department of Economics and Blum Center, U.C. Berkeley; WCEG; and NBER</a:t>
            </a:r>
          </a:p>
          <a:p>
            <a:pPr marL="0" indent="0" algn="ctr" defTabSz="361188">
              <a:spcBef>
                <a:spcPts val="900"/>
              </a:spcBef>
              <a:buSzTx/>
              <a:buFontTx/>
              <a:buNone/>
              <a:defRPr sz="1896">
                <a:latin typeface="+mj-lt"/>
                <a:ea typeface="+mj-ea"/>
                <a:cs typeface="+mj-cs"/>
                <a:sym typeface="Helvetica"/>
              </a:defRPr>
            </a:pPr>
            <a:r>
              <a:t>last revised: 2020-02-06</a:t>
            </a:r>
          </a:p>
          <a:p>
            <a:pPr marL="0" indent="0" algn="ctr" defTabSz="361188">
              <a:spcBef>
                <a:spcPts val="900"/>
              </a:spcBef>
              <a:buSzTx/>
              <a:buFontTx/>
              <a:buNone/>
              <a:defRPr sz="1896">
                <a:latin typeface="+mj-lt"/>
                <a:ea typeface="+mj-ea"/>
                <a:cs typeface="+mj-cs"/>
                <a:sym typeface="Helvetica"/>
              </a:defRPr>
            </a:pPr>
            <a:r>
              <a:t>for presentation: 2020-02-13</a:t>
            </a:r>
          </a:p>
          <a:p>
            <a:pPr marL="0" indent="0" algn="ctr" defTabSz="361188">
              <a:spcBef>
                <a:spcPts val="900"/>
              </a:spcBef>
              <a:buSzTx/>
              <a:buFontTx/>
              <a:buNone/>
              <a:defRPr sz="1896">
                <a:latin typeface="+mj-lt"/>
                <a:ea typeface="+mj-ea"/>
                <a:cs typeface="+mj-cs"/>
                <a:sym typeface="Helvetica"/>
              </a:defRPr>
            </a:pPr>
          </a:p>
          <a:p>
            <a:pPr marL="0" indent="0" algn="ctr" defTabSz="361188">
              <a:spcBef>
                <a:spcPts val="900"/>
              </a:spcBef>
              <a:buSzTx/>
              <a:buFontTx/>
              <a:buNone/>
              <a:defRPr sz="1896">
                <a:latin typeface="+mj-lt"/>
                <a:ea typeface="+mj-ea"/>
                <a:cs typeface="+mj-cs"/>
                <a:sym typeface="Helvetica"/>
              </a:defRPr>
            </a:pPr>
          </a:p>
          <a:p>
            <a:pPr marL="0" indent="0" algn="ctr" defTabSz="361188">
              <a:spcBef>
                <a:spcPts val="900"/>
              </a:spcBef>
              <a:buSzTx/>
              <a:buFontTx/>
              <a:buNone/>
              <a:defRPr sz="1264">
                <a:latin typeface="+mj-lt"/>
                <a:ea typeface="+mj-ea"/>
                <a:cs typeface="+mj-cs"/>
                <a:sym typeface="Helvetica"/>
              </a:defRPr>
            </a:pPr>
            <a:r>
              <a:t>Original course by Melissa Dell (Harvard Econ 1342), revised by Brad DeLong, research assistance by Anish Biligiri</a:t>
            </a:r>
          </a:p>
          <a:p>
            <a:pPr marL="0" indent="0" algn="ctr" defTabSz="361188">
              <a:spcBef>
                <a:spcPts val="900"/>
              </a:spcBef>
              <a:buSzTx/>
              <a:buFontTx/>
              <a:buNone/>
              <a:defRPr sz="1264">
                <a:latin typeface="+mj-lt"/>
                <a:ea typeface="+mj-ea"/>
                <a:cs typeface="+mj-cs"/>
                <a:sym typeface="Helvetica"/>
              </a:defRPr>
            </a:pPr>
          </a:p>
          <a:p>
            <a:pPr marL="0" indent="0" algn="ctr" defTabSz="361188">
              <a:spcBef>
                <a:spcPts val="900"/>
              </a:spcBef>
              <a:buSzTx/>
              <a:buFontTx/>
              <a:buNone/>
              <a:defRPr sz="1106">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https://github.com/braddelong/public-files/blob/master/econ-135-lecture-8.pptx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86" name="9c960521296242548b-4_pdf-4.jpg" descr="9c960521296242548b-4_pdf-4.jpg"/>
          <p:cNvPicPr>
            <a:picLocks noChangeAspect="1"/>
          </p:cNvPicPr>
          <p:nvPr/>
        </p:nvPicPr>
        <p:blipFill>
          <a:blip r:embed="rId2">
            <a:extLst/>
          </a:blip>
          <a:stretch>
            <a:fillRect/>
          </a:stretch>
        </p:blipFill>
        <p:spPr>
          <a:xfrm>
            <a:off x="1571921" y="1792287"/>
            <a:ext cx="5662614" cy="5065713"/>
          </a:xfrm>
          <a:prstGeom prst="rect">
            <a:avLst/>
          </a:prstGeom>
          <a:ln w="12700">
            <a:miter lim="400000"/>
          </a:ln>
        </p:spPr>
      </p:pic>
      <p:sp>
        <p:nvSpPr>
          <p:cNvPr id="87"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90" name="9c960521296242548b-4_pdf-2.jpg" descr="9c960521296242548b-4_pdf-2.jpg"/>
          <p:cNvPicPr>
            <a:picLocks noChangeAspect="1"/>
          </p:cNvPicPr>
          <p:nvPr/>
        </p:nvPicPr>
        <p:blipFill>
          <a:blip r:embed="rId2">
            <a:extLst/>
          </a:blip>
          <a:stretch>
            <a:fillRect/>
          </a:stretch>
        </p:blipFill>
        <p:spPr>
          <a:xfrm>
            <a:off x="1309687" y="1888976"/>
            <a:ext cx="6092826" cy="4953001"/>
          </a:xfrm>
          <a:prstGeom prst="rect">
            <a:avLst/>
          </a:prstGeom>
          <a:ln w="12700">
            <a:miter lim="400000"/>
          </a:ln>
        </p:spPr>
      </p:pic>
      <p:sp>
        <p:nvSpPr>
          <p:cNvPr id="91"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Travel Time"/>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Travel Time</a:t>
            </a:r>
          </a:p>
        </p:txBody>
      </p:sp>
      <p:sp>
        <p:nvSpPr>
          <p:cNvPr id="94" name="Slide taken from Melissa Dell"/>
          <p:cNvSpPr txBox="1"/>
          <p:nvPr/>
        </p:nvSpPr>
        <p:spPr>
          <a:xfrm>
            <a:off x="6314592" y="6487160"/>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95" name="Image" descr="Image"/>
          <p:cNvPicPr>
            <a:picLocks noChangeAspect="1"/>
          </p:cNvPicPr>
          <p:nvPr/>
        </p:nvPicPr>
        <p:blipFill>
          <a:blip r:embed="rId2">
            <a:extLst/>
          </a:blip>
          <a:stretch>
            <a:fillRect/>
          </a:stretch>
        </p:blipFill>
        <p:spPr>
          <a:xfrm>
            <a:off x="277663" y="1270000"/>
            <a:ext cx="2857501" cy="3834115"/>
          </a:xfrm>
          <a:prstGeom prst="rect">
            <a:avLst/>
          </a:prstGeom>
          <a:ln w="12700">
            <a:miter lim="400000"/>
          </a:ln>
        </p:spPr>
      </p:pic>
      <p:pic>
        <p:nvPicPr>
          <p:cNvPr id="96" name="Image" descr="Image"/>
          <p:cNvPicPr>
            <a:picLocks noChangeAspect="1"/>
          </p:cNvPicPr>
          <p:nvPr/>
        </p:nvPicPr>
        <p:blipFill>
          <a:blip r:embed="rId3">
            <a:extLst/>
          </a:blip>
          <a:stretch>
            <a:fillRect/>
          </a:stretch>
        </p:blipFill>
        <p:spPr>
          <a:xfrm>
            <a:off x="3135163" y="1789414"/>
            <a:ext cx="2857501" cy="3314701"/>
          </a:xfrm>
          <a:prstGeom prst="rect">
            <a:avLst/>
          </a:prstGeom>
          <a:ln w="12700">
            <a:miter lim="400000"/>
          </a:ln>
        </p:spPr>
      </p:pic>
      <p:pic>
        <p:nvPicPr>
          <p:cNvPr id="97" name="Image" descr="Image"/>
          <p:cNvPicPr>
            <a:picLocks noChangeAspect="1"/>
          </p:cNvPicPr>
          <p:nvPr/>
        </p:nvPicPr>
        <p:blipFill>
          <a:blip r:embed="rId4">
            <a:extLst/>
          </a:blip>
          <a:stretch>
            <a:fillRect/>
          </a:stretch>
        </p:blipFill>
        <p:spPr>
          <a:xfrm>
            <a:off x="5992663" y="1596648"/>
            <a:ext cx="2857501" cy="3614352"/>
          </a:xfrm>
          <a:prstGeom prst="rect">
            <a:avLst/>
          </a:prstGeom>
          <a:ln w="12700">
            <a:miter lim="400000"/>
          </a:ln>
        </p:spPr>
      </p:pic>
      <p:sp>
        <p:nvSpPr>
          <p:cNvPr id="98"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Review: What Should We Review Toda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What Should We Review Today?</a:t>
            </a:r>
          </a:p>
        </p:txBody>
      </p:sp>
      <p:sp>
        <p:nvSpPr>
          <p:cNvPr id="101" name="A number of possibilities:…"/>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434340">
              <a:spcBef>
                <a:spcPts val="1100"/>
              </a:spcBef>
              <a:buSzTx/>
              <a:buFontTx/>
              <a:buNone/>
              <a:defRPr sz="2280">
                <a:latin typeface="+mj-lt"/>
                <a:ea typeface="+mj-ea"/>
                <a:cs typeface="+mj-cs"/>
                <a:sym typeface="Helvetica"/>
              </a:defRPr>
            </a:pPr>
            <a:r>
              <a:rPr b="1"/>
              <a:t>A number of possibilities:</a:t>
            </a:r>
          </a:p>
          <a:p>
            <a:pPr marL="228600" indent="-228600" defTabSz="434340">
              <a:spcBef>
                <a:spcPts val="1100"/>
              </a:spcBef>
              <a:buFontTx/>
              <a:defRPr sz="2280">
                <a:latin typeface="Times New Roman"/>
                <a:ea typeface="Times New Roman"/>
                <a:cs typeface="Times New Roman"/>
                <a:sym typeface="Times New Roman"/>
              </a:defRPr>
            </a:pPr>
            <a:r>
              <a:t>The grand overview of the history of economic growth</a:t>
            </a:r>
          </a:p>
          <a:p>
            <a:pPr marL="228600" indent="-228600" defTabSz="434340">
              <a:spcBef>
                <a:spcPts val="1100"/>
              </a:spcBef>
              <a:buFontTx/>
              <a:defRPr sz="2280">
                <a:latin typeface="Times New Roman"/>
                <a:ea typeface="Times New Roman"/>
                <a:cs typeface="Times New Roman"/>
                <a:sym typeface="Times New Roman"/>
              </a:defRPr>
            </a:pPr>
            <a:r>
              <a:t>Models:</a:t>
            </a:r>
          </a:p>
          <a:p>
            <a:pPr lvl="1" marL="590550" indent="-228600" defTabSz="434340">
              <a:spcBef>
                <a:spcPts val="1100"/>
              </a:spcBef>
              <a:buFontTx/>
              <a:buChar char="•"/>
              <a:defRPr sz="2280">
                <a:latin typeface="Times New Roman"/>
                <a:ea typeface="Times New Roman"/>
                <a:cs typeface="Times New Roman"/>
                <a:sym typeface="Times New Roman"/>
              </a:defRPr>
            </a:pPr>
            <a:r>
              <a:t>The Solow growth model</a:t>
            </a:r>
          </a:p>
          <a:p>
            <a:pPr lvl="1" marL="590550" indent="-228600" defTabSz="434340">
              <a:spcBef>
                <a:spcPts val="1100"/>
              </a:spcBef>
              <a:buFontTx/>
              <a:buChar char="•"/>
              <a:defRPr sz="2280">
                <a:latin typeface="Times New Roman"/>
                <a:ea typeface="Times New Roman"/>
                <a:cs typeface="Times New Roman"/>
                <a:sym typeface="Times New Roman"/>
              </a:defRPr>
            </a:pPr>
            <a:r>
              <a:t>Malthusian forces</a:t>
            </a:r>
          </a:p>
          <a:p>
            <a:pPr lvl="1" marL="590550" indent="-228600" defTabSz="434340">
              <a:spcBef>
                <a:spcPts val="1100"/>
              </a:spcBef>
              <a:buFontTx/>
              <a:buChar char="•"/>
              <a:defRPr sz="2280">
                <a:latin typeface="Times New Roman"/>
                <a:ea typeface="Times New Roman"/>
                <a:cs typeface="Times New Roman"/>
                <a:sym typeface="Times New Roman"/>
              </a:defRPr>
            </a:pPr>
            <a:r>
              <a:t>“Two heads (almost) twice as good as one” &amp; “low-hanging fruit is picked first” &amp; “institutions matter a lot”</a:t>
            </a:r>
          </a:p>
          <a:p>
            <a:pPr marL="228600" indent="-228600" defTabSz="434340">
              <a:spcBef>
                <a:spcPts val="1100"/>
              </a:spcBef>
              <a:buFontTx/>
              <a:defRPr sz="2280">
                <a:latin typeface="Times New Roman"/>
                <a:ea typeface="Times New Roman"/>
                <a:cs typeface="Times New Roman"/>
                <a:sym typeface="Times New Roman"/>
              </a:defRPr>
            </a:pPr>
            <a:r>
              <a:t>Malthusian economics</a:t>
            </a:r>
          </a:p>
          <a:p>
            <a:pPr lvl="1" marL="590550" indent="-228600" defTabSz="434340">
              <a:spcBef>
                <a:spcPts val="1100"/>
              </a:spcBef>
              <a:buFontTx/>
              <a:buChar char="•"/>
              <a:defRPr sz="2280">
                <a:latin typeface="Times New Roman"/>
                <a:ea typeface="Times New Roman"/>
                <a:cs typeface="Times New Roman"/>
                <a:sym typeface="Times New Roman"/>
              </a:defRPr>
            </a:pPr>
            <a:r>
              <a:t>&amp; “class power”</a:t>
            </a:r>
          </a:p>
          <a:p>
            <a:pPr marL="228600" indent="-228600" defTabSz="434340">
              <a:spcBef>
                <a:spcPts val="1100"/>
              </a:spcBef>
              <a:buFontTx/>
              <a:defRPr sz="2280">
                <a:latin typeface="Times New Roman"/>
                <a:ea typeface="Times New Roman"/>
                <a:cs typeface="Times New Roman"/>
                <a:sym typeface="Times New Roman"/>
              </a:defRPr>
            </a:pPr>
            <a:r>
              <a:t>Measuring prosperity relative to “subsistence”</a:t>
            </a:r>
          </a:p>
          <a:p>
            <a:pPr marL="228600" indent="-228600" defTabSz="434340">
              <a:spcBef>
                <a:spcPts val="1100"/>
              </a:spcBef>
              <a:buFontTx/>
              <a:defRPr sz="2280">
                <a:latin typeface="Times New Roman"/>
                <a:ea typeface="Times New Roman"/>
                <a:cs typeface="Times New Roman"/>
                <a:sym typeface="Times New Roman"/>
              </a:defRPr>
            </a:pPr>
            <a:r>
              <a:t>Ancient empires (&amp; their rise &amp; fall)</a:t>
            </a:r>
          </a:p>
        </p:txBody>
      </p:sp>
      <p:sp>
        <p:nvSpPr>
          <p:cNvPr id="102" name="10:00-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10:00-10:10</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Growth and Political Economy:…"/>
          <p:cNvSpPr txBox="1"/>
          <p:nvPr>
            <p:ph type="body" idx="4294967295"/>
          </p:nvPr>
        </p:nvSpPr>
        <p:spPr>
          <a:xfrm>
            <a:off x="277663" y="1267122"/>
            <a:ext cx="8572501" cy="5080001"/>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Growth and Political Economy:</a:t>
            </a:r>
          </a:p>
          <a:p>
            <a:pPr marL="240631" indent="-240631">
              <a:spcBef>
                <a:spcPts val="0"/>
              </a:spcBef>
              <a:buFontTx/>
              <a:defRPr sz="2000">
                <a:latin typeface="Times New Roman"/>
                <a:ea typeface="Times New Roman"/>
                <a:cs typeface="Times New Roman"/>
                <a:sym typeface="Times New Roman"/>
              </a:defRPr>
            </a:pPr>
            <a:r>
              <a:t>Gunpowder empires: </a:t>
            </a:r>
          </a:p>
          <a:p>
            <a:pPr lvl="1" marL="621631" indent="-240631">
              <a:spcBef>
                <a:spcPts val="0"/>
              </a:spcBef>
              <a:buFontTx/>
              <a:buChar char="•"/>
              <a:defRPr sz="2000">
                <a:latin typeface="Times New Roman"/>
                <a:ea typeface="Times New Roman"/>
                <a:cs typeface="Times New Roman"/>
                <a:sym typeface="Times New Roman"/>
              </a:defRPr>
            </a:pPr>
            <a:r>
              <a:t>Late medieval warfare is rock-paper-scissors: castles, knights, footmen, archers, horse-archers | dense forests, open forest, steppe, oases</a:t>
            </a:r>
          </a:p>
          <a:p>
            <a:pPr lvl="1" marL="621631" indent="-240631">
              <a:spcBef>
                <a:spcPts val="0"/>
              </a:spcBef>
              <a:buFontTx/>
              <a:buChar char="•"/>
              <a:defRPr sz="2000">
                <a:latin typeface="Times New Roman"/>
                <a:ea typeface="Times New Roman"/>
                <a:cs typeface="Times New Roman"/>
                <a:sym typeface="Times New Roman"/>
              </a:defRPr>
            </a:pPr>
            <a:r>
              <a:t>Early firearms are no use against horse-archers—or camel-archers</a:t>
            </a:r>
          </a:p>
          <a:p>
            <a:pPr lvl="1" marL="621631" indent="-240631">
              <a:spcBef>
                <a:spcPts val="0"/>
              </a:spcBef>
              <a:buFontTx/>
              <a:buChar char="•"/>
              <a:defRPr sz="2000">
                <a:latin typeface="Times New Roman"/>
                <a:ea typeface="Times New Roman"/>
                <a:cs typeface="Times New Roman"/>
                <a:sym typeface="Times New Roman"/>
              </a:defRPr>
            </a:pPr>
            <a:r>
              <a:t>Early firearms are a lot of use as a substitute for crossbows or longbows</a:t>
            </a:r>
          </a:p>
          <a:p>
            <a:pPr lvl="1" marL="621631" indent="-240631">
              <a:spcBef>
                <a:spcPts val="0"/>
              </a:spcBef>
              <a:buFontTx/>
              <a:buChar char="•"/>
              <a:defRPr sz="2000">
                <a:latin typeface="Times New Roman"/>
                <a:ea typeface="Times New Roman"/>
                <a:cs typeface="Times New Roman"/>
                <a:sym typeface="Times New Roman"/>
              </a:defRPr>
            </a:pPr>
            <a:r>
              <a:t>Early cannon are a lot of use against castles </a:t>
            </a:r>
          </a:p>
          <a:p>
            <a:pPr marL="240631" indent="-240631">
              <a:spcBef>
                <a:spcPts val="0"/>
              </a:spcBef>
              <a:buFontTx/>
              <a:defRPr sz="2000">
                <a:latin typeface="Times New Roman"/>
                <a:ea typeface="Times New Roman"/>
                <a:cs typeface="Times New Roman"/>
                <a:sym typeface="Times New Roman"/>
              </a:defRPr>
            </a:pPr>
            <a:r>
              <a:t>Feudal lords can no longer stand against drilled national armies</a:t>
            </a:r>
          </a:p>
          <a:p>
            <a:pPr lvl="1" marL="621631" indent="-240631">
              <a:spcBef>
                <a:spcPts val="0"/>
              </a:spcBef>
              <a:buFontTx/>
              <a:buChar char="•"/>
              <a:defRPr sz="2000">
                <a:latin typeface="Times New Roman"/>
                <a:ea typeface="Times New Roman"/>
                <a:cs typeface="Times New Roman"/>
                <a:sym typeface="Times New Roman"/>
              </a:defRPr>
            </a:pPr>
            <a:r>
              <a:t>England and parcellized sovereignty</a:t>
            </a:r>
          </a:p>
          <a:p>
            <a:pPr lvl="1" marL="621631" indent="-240631">
              <a:spcBef>
                <a:spcPts val="0"/>
              </a:spcBef>
              <a:buFontTx/>
              <a:buChar char="•"/>
              <a:defRPr sz="2000">
                <a:latin typeface="Times New Roman"/>
                <a:ea typeface="Times New Roman"/>
                <a:cs typeface="Times New Roman"/>
                <a:sym typeface="Times New Roman"/>
              </a:defRPr>
            </a:pPr>
            <a:r>
              <a:t>France and major lords</a:t>
            </a:r>
          </a:p>
          <a:p>
            <a:pPr lvl="1" marL="621631" indent="-240631">
              <a:spcBef>
                <a:spcPts val="0"/>
              </a:spcBef>
              <a:buFontTx/>
              <a:buChar char="•"/>
              <a:defRPr sz="2000">
                <a:latin typeface="Times New Roman"/>
                <a:ea typeface="Times New Roman"/>
                <a:cs typeface="Times New Roman"/>
                <a:sym typeface="Times New Roman"/>
              </a:defRPr>
            </a:pPr>
            <a:r>
              <a:t>Germany and the role of Sicily and the Pope</a:t>
            </a:r>
          </a:p>
          <a:p>
            <a:pPr marL="240631" indent="-240631">
              <a:spcBef>
                <a:spcPts val="0"/>
              </a:spcBef>
              <a:buFontTx/>
              <a:defRPr sz="2000">
                <a:latin typeface="Times New Roman"/>
                <a:ea typeface="Times New Roman"/>
                <a:cs typeface="Times New Roman"/>
                <a:sym typeface="Times New Roman"/>
              </a:defRPr>
            </a:pPr>
            <a:r>
              <a:t>Bureaucrats, taxes, and absolutist monarchs</a:t>
            </a:r>
          </a:p>
          <a:p>
            <a:pPr marL="0" indent="0">
              <a:spcBef>
                <a:spcPts val="0"/>
              </a:spcBef>
              <a:buSzTx/>
              <a:buFontTx/>
              <a:buNone/>
              <a:defRPr b="1" sz="2400">
                <a:latin typeface="+mj-lt"/>
                <a:ea typeface="+mj-ea"/>
                <a:cs typeface="+mj-cs"/>
                <a:sym typeface="Helvetica"/>
              </a:defRPr>
            </a:pPr>
          </a:p>
        </p:txBody>
      </p:sp>
      <p:sp>
        <p:nvSpPr>
          <p:cNvPr id="105" name="Commercial Revolutions II"/>
          <p:cNvSpPr txBox="1"/>
          <p:nvPr>
            <p:ph type="title" idx="4294967295"/>
          </p:nvPr>
        </p:nvSpPr>
        <p:spPr>
          <a:xfrm>
            <a:off x="277663" y="-1"/>
            <a:ext cx="8572501" cy="1270001"/>
          </a:xfrm>
          <a:prstGeom prst="rect">
            <a:avLst/>
          </a:prstGeom>
        </p:spPr>
        <p:txBody>
          <a:bodyPr>
            <a:normAutofit fontScale="100000" lnSpcReduction="0"/>
          </a:bodyPr>
          <a:lstStyle>
            <a:lvl1pPr defTabSz="402336">
              <a:defRPr sz="5280">
                <a:latin typeface="+mj-lt"/>
                <a:ea typeface="+mj-ea"/>
                <a:cs typeface="+mj-cs"/>
                <a:sym typeface="Helvetica"/>
              </a:defRPr>
            </a:lvl1pPr>
          </a:lstStyle>
          <a:p>
            <a:pPr/>
            <a:r>
              <a:t>Commercial Revolutions II</a:t>
            </a:r>
          </a:p>
        </p:txBody>
      </p:sp>
      <p:sp>
        <p:nvSpPr>
          <p:cNvPr id="106"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The Peculiarity of England"/>
          <p:cNvSpPr txBox="1"/>
          <p:nvPr>
            <p:ph type="title" idx="4294967295"/>
          </p:nvPr>
        </p:nvSpPr>
        <p:spPr>
          <a:xfrm>
            <a:off x="277663" y="-1"/>
            <a:ext cx="8572501" cy="1270001"/>
          </a:xfrm>
          <a:prstGeom prst="rect">
            <a:avLst/>
          </a:prstGeom>
        </p:spPr>
        <p:txBody>
          <a:bodyPr>
            <a:normAutofit fontScale="100000" lnSpcReduction="0"/>
          </a:bodyPr>
          <a:lstStyle>
            <a:lvl1pPr defTabSz="402336">
              <a:defRPr sz="5280">
                <a:solidFill>
                  <a:srgbClr val="008000"/>
                </a:solidFill>
              </a:defRPr>
            </a:lvl1pPr>
          </a:lstStyle>
          <a:p>
            <a:pPr/>
            <a:r>
              <a:t>The Peculiarity of England</a:t>
            </a:r>
          </a:p>
        </p:txBody>
      </p:sp>
      <p:sp>
        <p:nvSpPr>
          <p:cNvPr id="109" name="Slide taken from Melissa Dell"/>
          <p:cNvSpPr txBox="1"/>
          <p:nvPr/>
        </p:nvSpPr>
        <p:spPr>
          <a:xfrm>
            <a:off x="6364972" y="6487160"/>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10" name="Image" descr="Image"/>
          <p:cNvPicPr>
            <a:picLocks noChangeAspect="0"/>
          </p:cNvPicPr>
          <p:nvPr/>
        </p:nvPicPr>
        <p:blipFill>
          <a:blip r:embed="rId2">
            <a:extLst/>
          </a:blip>
          <a:stretch>
            <a:fillRect/>
          </a:stretch>
        </p:blipFill>
        <p:spPr>
          <a:xfrm>
            <a:off x="2880181" y="1270000"/>
            <a:ext cx="6071047" cy="5217160"/>
          </a:xfrm>
          <a:prstGeom prst="rect">
            <a:avLst/>
          </a:prstGeom>
          <a:ln w="12700">
            <a:miter lim="400000"/>
          </a:ln>
        </p:spPr>
      </p:pic>
      <p:sp>
        <p:nvSpPr>
          <p:cNvPr id="111"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The Development of the English Stat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The Development of the English State</a:t>
            </a:r>
          </a:p>
        </p:txBody>
      </p:sp>
      <p:sp>
        <p:nvSpPr>
          <p:cNvPr id="114" name="Slide taken from Melissa Dell"/>
          <p:cNvSpPr txBox="1"/>
          <p:nvPr/>
        </p:nvSpPr>
        <p:spPr>
          <a:xfrm>
            <a:off x="6364972"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15" name="Image" descr="Image"/>
          <p:cNvPicPr>
            <a:picLocks noChangeAspect="0"/>
          </p:cNvPicPr>
          <p:nvPr/>
        </p:nvPicPr>
        <p:blipFill>
          <a:blip r:embed="rId2">
            <a:extLst/>
          </a:blip>
          <a:stretch>
            <a:fillRect/>
          </a:stretch>
        </p:blipFill>
        <p:spPr>
          <a:xfrm>
            <a:off x="2880181" y="1270000"/>
            <a:ext cx="6263819" cy="5217160"/>
          </a:xfrm>
          <a:prstGeom prst="rect">
            <a:avLst/>
          </a:prstGeom>
          <a:ln w="12700">
            <a:miter lim="400000"/>
          </a:ln>
        </p:spPr>
      </p:pic>
      <p:sp>
        <p:nvSpPr>
          <p:cNvPr id="116"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Establishing an Effective Monopoly of Violence: Wars of the Ros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Establishing an Effective Monopoly of Violence: Wars of the Roses</a:t>
            </a:r>
          </a:p>
        </p:txBody>
      </p:sp>
      <p:sp>
        <p:nvSpPr>
          <p:cNvPr id="119" name="Slide taken from Melissa Dell"/>
          <p:cNvSpPr txBox="1"/>
          <p:nvPr/>
        </p:nvSpPr>
        <p:spPr>
          <a:xfrm>
            <a:off x="6364972"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20" name="Image" descr="Image"/>
          <p:cNvPicPr>
            <a:picLocks noChangeAspect="1"/>
          </p:cNvPicPr>
          <p:nvPr/>
        </p:nvPicPr>
        <p:blipFill>
          <a:blip r:embed="rId2">
            <a:extLst/>
          </a:blip>
          <a:stretch>
            <a:fillRect/>
          </a:stretch>
        </p:blipFill>
        <p:spPr>
          <a:xfrm>
            <a:off x="2601763" y="1270000"/>
            <a:ext cx="6248401" cy="4089400"/>
          </a:xfrm>
          <a:prstGeom prst="rect">
            <a:avLst/>
          </a:prstGeom>
          <a:ln w="12700">
            <a:miter lim="400000"/>
          </a:ln>
        </p:spPr>
      </p:pic>
      <p:sp>
        <p:nvSpPr>
          <p:cNvPr id="121"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Establishing an Effective Monopoly of Violence: Implications of the Treason of the Stanleys"/>
          <p:cNvSpPr txBox="1"/>
          <p:nvPr>
            <p:ph type="title" idx="4294967295"/>
          </p:nvPr>
        </p:nvSpPr>
        <p:spPr>
          <a:xfrm>
            <a:off x="277663" y="-1"/>
            <a:ext cx="8572501" cy="1270001"/>
          </a:xfrm>
          <a:prstGeom prst="rect">
            <a:avLst/>
          </a:prstGeom>
        </p:spPr>
        <p:txBody>
          <a:bodyPr>
            <a:normAutofit fontScale="100000" lnSpcReduction="0"/>
          </a:bodyPr>
          <a:lstStyle>
            <a:lvl1pPr defTabSz="219455">
              <a:defRPr sz="2880">
                <a:solidFill>
                  <a:srgbClr val="008000"/>
                </a:solidFill>
              </a:defRPr>
            </a:lvl1pPr>
          </a:lstStyle>
          <a:p>
            <a:pPr/>
            <a:r>
              <a:t>Establishing an Effective Monopoly of Violence: Implications of the Treason of the Stanleys</a:t>
            </a:r>
          </a:p>
        </p:txBody>
      </p:sp>
      <p:sp>
        <p:nvSpPr>
          <p:cNvPr id="124" name="Slide taken from Melissa Dell"/>
          <p:cNvSpPr txBox="1"/>
          <p:nvPr/>
        </p:nvSpPr>
        <p:spPr>
          <a:xfrm>
            <a:off x="6364972"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25" name="Image" descr="Image"/>
          <p:cNvPicPr>
            <a:picLocks noChangeAspect="1"/>
          </p:cNvPicPr>
          <p:nvPr/>
        </p:nvPicPr>
        <p:blipFill>
          <a:blip r:embed="rId2">
            <a:extLst/>
          </a:blip>
          <a:stretch>
            <a:fillRect/>
          </a:stretch>
        </p:blipFill>
        <p:spPr>
          <a:xfrm>
            <a:off x="2887695" y="1270000"/>
            <a:ext cx="5962469" cy="5217160"/>
          </a:xfrm>
          <a:prstGeom prst="rect">
            <a:avLst/>
          </a:prstGeom>
          <a:ln w="12700">
            <a:miter lim="400000"/>
          </a:ln>
        </p:spPr>
      </p:pic>
      <p:sp>
        <p:nvSpPr>
          <p:cNvPr id="126"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Marcher Lords: Warwick the Kingmak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Marcher Lords: Warwick the Kingmaker</a:t>
            </a:r>
          </a:p>
        </p:txBody>
      </p:sp>
      <p:sp>
        <p:nvSpPr>
          <p:cNvPr id="129"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
        <p:nvSpPr>
          <p:cNvPr id="130" name="Adam Smith: “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
          <p:cNvSpPr txBox="1"/>
          <p:nvPr/>
        </p:nvSpPr>
        <p:spPr>
          <a:xfrm>
            <a:off x="277663" y="1269999"/>
            <a:ext cx="8572501" cy="543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80473" indent="-180473">
              <a:buSzPct val="100000"/>
              <a:buChar char="•"/>
              <a:defRPr sz="3600">
                <a:latin typeface="Times New Roman"/>
                <a:ea typeface="Times New Roman"/>
                <a:cs typeface="Times New Roman"/>
                <a:sym typeface="Times New Roman"/>
              </a:defRPr>
            </a:pPr>
            <a:r>
              <a:rPr b="1">
                <a:latin typeface="+mj-lt"/>
                <a:ea typeface="+mj-ea"/>
                <a:cs typeface="+mj-cs"/>
                <a:sym typeface="Helvetica"/>
              </a:rPr>
              <a:t>Adam Smith</a:t>
            </a:r>
            <a:r>
              <a:rPr b="1"/>
              <a:t>: “</a:t>
            </a:r>
            <a:r>
              <a:t>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8. Commercial Revolutions (Feb 18):…"/>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292607">
              <a:spcBef>
                <a:spcPts val="0"/>
              </a:spcBef>
              <a:buSzTx/>
              <a:buFontTx/>
              <a:buNone/>
              <a:defRPr b="1" sz="1536">
                <a:latin typeface="+mj-lt"/>
                <a:ea typeface="+mj-ea"/>
                <a:cs typeface="+mj-cs"/>
                <a:sym typeface="Helvetica"/>
              </a:defRPr>
            </a:pPr>
            <a:r>
              <a:t>8. Commercial Revolutions (Feb 18):</a:t>
            </a:r>
          </a:p>
          <a:p>
            <a:pPr marL="154004" indent="-154004" defTabSz="292607">
              <a:spcBef>
                <a:spcPts val="0"/>
              </a:spcBef>
              <a:buFontTx/>
              <a:defRPr sz="1279">
                <a:latin typeface="Times New Roman"/>
                <a:ea typeface="Times New Roman"/>
                <a:cs typeface="Times New Roman"/>
                <a:sym typeface="Times New Roman"/>
              </a:defRPr>
            </a:pPr>
            <a:r>
              <a:rPr b="1">
                <a:latin typeface="+mj-lt"/>
                <a:ea typeface="+mj-ea"/>
                <a:cs typeface="+mj-cs"/>
                <a:sym typeface="Helvetica"/>
              </a:rPr>
              <a:t>Read: </a:t>
            </a:r>
            <a:r>
              <a:t>Christopher Berry (2018): </a:t>
            </a:r>
            <a:r>
              <a:rPr i="1"/>
              <a:t>Adam Smith: A Very Short Introduction,</a:t>
            </a:r>
            <a:r>
              <a:t> chs. 1, 4-6</a:t>
            </a:r>
            <a:r>
              <a:rPr i="1"/>
              <a:t> </a:t>
            </a:r>
            <a:r>
              <a:t>&lt;</a:t>
            </a:r>
            <a:r>
              <a:rPr u="sng">
                <a:solidFill>
                  <a:srgbClr val="0000FF"/>
                </a:solidFill>
                <a:uFill>
                  <a:solidFill>
                    <a:srgbClr val="0000FF"/>
                  </a:solidFill>
                </a:uFill>
                <a:hlinkClick r:id="rId2" invalidUrl="" action="" tgtFrame="" tooltip="" history="1" highlightClick="0" endSnd="0"/>
              </a:rPr>
              <a:t>https://delong.typepad.com/files/berry-smith.pdf</a:t>
            </a:r>
            <a:r>
              <a:t>&gt;</a:t>
            </a:r>
          </a:p>
          <a:p>
            <a:pPr marL="128336" indent="-128336" defTabSz="292607">
              <a:spcBef>
                <a:spcPts val="0"/>
              </a:spcBef>
              <a:buFontTx/>
              <a:defRPr b="1" sz="1279">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3" invalidUrl="" action="" tgtFrame="" tooltip="" history="1" highlightClick="0" endSnd="0"/>
              </a:rPr>
              <a:t>https://github.com/braddelong/public-files/blob/master/econ-135-lecture-8.pptx</a:t>
            </a:r>
            <a:r>
              <a:rPr b="0"/>
              <a:t>&gt;</a:t>
            </a:r>
          </a:p>
          <a:p>
            <a:pPr marL="154004" indent="-154004" defTabSz="292607">
              <a:spcBef>
                <a:spcPts val="0"/>
              </a:spcBef>
              <a:buFontTx/>
              <a:defRPr sz="1279">
                <a:latin typeface="Times New Roman"/>
                <a:ea typeface="Times New Roman"/>
                <a:cs typeface="Times New Roman"/>
                <a:sym typeface="Times New Roman"/>
              </a:defRPr>
            </a:pPr>
            <a:r>
              <a:rPr b="1">
                <a:latin typeface="+mj-lt"/>
                <a:ea typeface="+mj-ea"/>
                <a:cs typeface="+mj-cs"/>
                <a:sym typeface="Helvetica"/>
              </a:rPr>
              <a:t>Finish</a:t>
            </a:r>
            <a:r>
              <a:rPr b="1"/>
              <a:t>:</a:t>
            </a:r>
            <a:r>
              <a:t> Assignment 5: Simulations with the Solow growth model; due Feb 19 &lt;</a:t>
            </a:r>
            <a:r>
              <a:rPr u="sng">
                <a:solidFill>
                  <a:srgbClr val="0000FF"/>
                </a:solidFill>
                <a:uFill>
                  <a:solidFill>
                    <a:srgbClr val="0000FF"/>
                  </a:solidFill>
                </a:uFill>
                <a:hlinkClick r:id="rId4" invalidUrl="" action="" tgtFrame="" tooltip="" history="1" highlightClick="0" endSnd="0"/>
              </a:rPr>
              <a:t>https://bcourses.berkeley.edu/courses/1487685/assignments/8065916</a:t>
            </a:r>
            <a:r>
              <a:t>&gt;</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9. Industrial Revolutions I (Feb 20):</a:t>
            </a:r>
            <a:endParaRPr b="0"/>
          </a:p>
          <a:p>
            <a:pPr marL="128336" indent="-128336" defTabSz="292607">
              <a:spcBef>
                <a:spcPts val="0"/>
              </a:spcBef>
              <a:buFontTx/>
              <a:defRPr sz="1279">
                <a:latin typeface="Times New Roman"/>
                <a:ea typeface="Times New Roman"/>
                <a:cs typeface="Times New Roman"/>
                <a:sym typeface="Times New Roman"/>
              </a:defRPr>
            </a:pPr>
            <a:r>
              <a:rPr b="1">
                <a:latin typeface="+mj-lt"/>
                <a:ea typeface="+mj-ea"/>
                <a:cs typeface="+mj-cs"/>
                <a:sym typeface="Helvetica"/>
              </a:rPr>
              <a:t>Read Before</a:t>
            </a:r>
            <a:r>
              <a:t>: Robert Allen (2017): </a:t>
            </a:r>
            <a:r>
              <a:rPr i="1"/>
              <a:t>The Industrial Revolution: A Very Short Introduction</a:t>
            </a:r>
            <a:r>
              <a:t>, chs. 3, 5-6 &lt;</a:t>
            </a:r>
            <a:r>
              <a:rPr u="sng">
                <a:solidFill>
                  <a:srgbClr val="0000FF"/>
                </a:solidFill>
                <a:uFill>
                  <a:solidFill>
                    <a:srgbClr val="0000FF"/>
                  </a:solidFill>
                </a:uFill>
                <a:hlinkClick r:id="rId5" invalidUrl="" action="" tgtFrame="" tooltip="" history="1" highlightClick="0" endSnd="0"/>
              </a:rPr>
              <a:t>https://delong.typepad.com/files/allen-industrial.pdf</a:t>
            </a:r>
            <a:r>
              <a:t>&gt;</a:t>
            </a:r>
          </a:p>
          <a:p>
            <a:pPr marL="128336" indent="-128336" defTabSz="292607">
              <a:spcBef>
                <a:spcPts val="0"/>
              </a:spcBef>
              <a:buFontTx/>
              <a:defRPr b="1" sz="1279">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6" invalidUrl="" action="" tgtFrame="" tooltip="" history="1" highlightClick="0" endSnd="0"/>
              </a:rPr>
              <a:t>https://github.com/braddelong/public-files/blob/master/econ-135-lecture-9.pptx</a:t>
            </a:r>
            <a:r>
              <a:rPr b="0"/>
              <a:t>&gt;</a:t>
            </a:r>
            <a:endParaRPr b="0"/>
          </a:p>
          <a:p>
            <a:pPr marL="128336" indent="-128336" defTabSz="292607">
              <a:spcBef>
                <a:spcPts val="0"/>
              </a:spcBef>
              <a:buFontTx/>
              <a:defRPr sz="1279">
                <a:latin typeface="Times New Roman"/>
                <a:ea typeface="Times New Roman"/>
                <a:cs typeface="Times New Roman"/>
                <a:sym typeface="Times New Roman"/>
              </a:defRPr>
            </a:pPr>
            <a:r>
              <a:rPr b="1">
                <a:latin typeface="+mj-lt"/>
                <a:ea typeface="+mj-ea"/>
                <a:cs typeface="+mj-cs"/>
                <a:sym typeface="Helvetica"/>
              </a:rPr>
              <a:t>Start</a:t>
            </a:r>
            <a:r>
              <a:t>: Assignment 6: slow technological and organizational progress before 1500 paper; due Mar 1</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10. Exam (Feb 25):</a:t>
            </a:r>
            <a:endParaRPr b="0"/>
          </a:p>
          <a:p>
            <a:pPr marL="128336" indent="-128336" defTabSz="292607">
              <a:spcBef>
                <a:spcPts val="0"/>
              </a:spcBef>
              <a:buFontTx/>
              <a:defRPr sz="1279">
                <a:latin typeface="Times New Roman"/>
                <a:ea typeface="Times New Roman"/>
                <a:cs typeface="Times New Roman"/>
                <a:sym typeface="Times New Roman"/>
              </a:defRPr>
            </a:pPr>
            <a:r>
              <a:rPr b="1">
                <a:latin typeface="+mj-lt"/>
                <a:ea typeface="+mj-ea"/>
                <a:cs typeface="+mj-cs"/>
                <a:sym typeface="Helvetica"/>
              </a:rPr>
              <a:t>Instructor Reality Check</a:t>
            </a:r>
          </a:p>
          <a:p>
            <a:pPr marL="128336" indent="-128336" defTabSz="292607">
              <a:spcBef>
                <a:spcPts val="0"/>
              </a:spcBef>
              <a:buFontTx/>
              <a:defRPr sz="1279">
                <a:latin typeface="Times New Roman"/>
                <a:ea typeface="Times New Roman"/>
                <a:cs typeface="Times New Roman"/>
                <a:sym typeface="Times New Roman"/>
              </a:defRPr>
            </a:pPr>
            <a:r>
              <a:t>60% short answers; 40% essay</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11. Industrial Revolutions II (Feb 27):</a:t>
            </a:r>
            <a:endParaRPr b="0"/>
          </a:p>
          <a:p>
            <a:pPr marL="128336" indent="-128336" defTabSz="292607">
              <a:spcBef>
                <a:spcPts val="0"/>
              </a:spcBef>
              <a:buFontTx/>
              <a:defRPr sz="1279">
                <a:latin typeface="Times New Roman"/>
                <a:ea typeface="Times New Roman"/>
                <a:cs typeface="Times New Roman"/>
                <a:sym typeface="Times New Roman"/>
              </a:defRPr>
            </a:pPr>
            <a:r>
              <a:rPr b="1">
                <a:latin typeface="+mj-lt"/>
                <a:ea typeface="+mj-ea"/>
                <a:cs typeface="+mj-cs"/>
                <a:sym typeface="Helvetica"/>
              </a:rPr>
              <a:t>Read Before</a:t>
            </a:r>
            <a:r>
              <a:t>: Joel Mokyr (1990): Lever of Riches, chapter 5 “The Years of Miracles” &lt;</a:t>
            </a:r>
            <a:r>
              <a:rPr u="sng">
                <a:solidFill>
                  <a:srgbClr val="0000FF"/>
                </a:solidFill>
                <a:uFill>
                  <a:solidFill>
                    <a:srgbClr val="0000FF"/>
                  </a:solidFill>
                </a:uFill>
                <a:hlinkClick r:id="rId7" invalidUrl="" action="" tgtFrame="" tooltip="" history="1" highlightClick="0" endSnd="0"/>
              </a:rPr>
              <a:t>https://delong.typepad.com/files/mokyr-lever-revolution.pdf</a:t>
            </a:r>
            <a:r>
              <a:t>&gt; </a:t>
            </a:r>
          </a:p>
          <a:p>
            <a:pPr marL="128336" indent="-128336" defTabSz="292607">
              <a:spcBef>
                <a:spcPts val="0"/>
              </a:spcBef>
              <a:buFontTx/>
              <a:defRPr sz="1279">
                <a:latin typeface="Times New Roman"/>
                <a:ea typeface="Times New Roman"/>
                <a:cs typeface="Times New Roman"/>
                <a:sym typeface="Times New Roman"/>
              </a:defRPr>
            </a:pPr>
            <a:r>
              <a:rPr b="1">
                <a:latin typeface="+mj-lt"/>
                <a:ea typeface="+mj-ea"/>
                <a:cs typeface="+mj-cs"/>
                <a:sym typeface="Helvetica"/>
              </a:rPr>
              <a:t>Read Before</a:t>
            </a:r>
            <a:r>
              <a:t>: Karl Marx and Friedrich Engels (1848): The Communist Manifesto &lt;</a:t>
            </a:r>
            <a:r>
              <a:rPr u="sng">
                <a:solidFill>
                  <a:srgbClr val="0000FF"/>
                </a:solidFill>
                <a:uFill>
                  <a:solidFill>
                    <a:srgbClr val="0000FF"/>
                  </a:solidFill>
                </a:uFill>
                <a:hlinkClick r:id="rId8" invalidUrl="" action="" tgtFrame="" tooltip="" history="1" highlightClick="0" endSnd="0"/>
              </a:rPr>
              <a:t>https://www.marxists.org/archive/marx/works/download/pdf/Manifesto.pdf</a:t>
            </a:r>
            <a:r>
              <a:t>&gt; </a:t>
            </a:r>
          </a:p>
          <a:p>
            <a:pPr marL="128336" indent="-128336" defTabSz="292607">
              <a:spcBef>
                <a:spcPts val="0"/>
              </a:spcBef>
              <a:buFontTx/>
              <a:defRPr sz="1279">
                <a:latin typeface="Times New Roman"/>
                <a:ea typeface="Times New Roman"/>
                <a:cs typeface="Times New Roman"/>
                <a:sym typeface="Times New Roman"/>
              </a:defRPr>
            </a:pPr>
            <a:r>
              <a:rPr b="1">
                <a:latin typeface="+mj-lt"/>
                <a:ea typeface="+mj-ea"/>
                <a:cs typeface="+mj-cs"/>
                <a:sym typeface="Helvetica"/>
              </a:rPr>
              <a:t>Finish</a:t>
            </a:r>
            <a:r>
              <a:t>: Assignment 6: slow technological and organizational progress before 1500 paper; due Mar 1</a:t>
            </a:r>
          </a:p>
        </p:txBody>
      </p:sp>
      <p:sp>
        <p:nvSpPr>
          <p:cNvPr id="40" name="Roadmap for the Next Week"/>
          <p:cNvSpPr txBox="1"/>
          <p:nvPr>
            <p:ph type="title" idx="4294967295"/>
          </p:nvPr>
        </p:nvSpPr>
        <p:spPr>
          <a:xfrm>
            <a:off x="277663" y="-1"/>
            <a:ext cx="8572501" cy="1270001"/>
          </a:xfrm>
          <a:prstGeom prst="rect">
            <a:avLst/>
          </a:prstGeom>
        </p:spPr>
        <p:txBody>
          <a:bodyPr>
            <a:normAutofit fontScale="100000" lnSpcReduction="0"/>
          </a:bodyPr>
          <a:lstStyle>
            <a:lvl1pPr defTabSz="379475">
              <a:defRPr sz="4980">
                <a:latin typeface="+mj-lt"/>
                <a:ea typeface="+mj-ea"/>
                <a:cs typeface="+mj-cs"/>
                <a:sym typeface="Helvetica"/>
              </a:defRPr>
            </a:lvl1pPr>
          </a:lstStyle>
          <a:p>
            <a:pPr/>
            <a:r>
              <a:t>Roadmap for the Next Week</a:t>
            </a:r>
          </a:p>
        </p:txBody>
      </p:sp>
      <p:sp>
        <p:nvSpPr>
          <p:cNvPr id="41" name="9:40-9:42"/>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9:40-9:42</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Establishing an Effective Monopoly of Violence: Elimination of Liver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Establishing an Effective Monopoly of Violence: Elimination of Livery</a:t>
            </a:r>
          </a:p>
        </p:txBody>
      </p:sp>
      <p:sp>
        <p:nvSpPr>
          <p:cNvPr id="13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34" name="How do we assess this?:"/>
          <p:cNvSpPr txBox="1"/>
          <p:nvPr>
            <p:ph type="body" sz="half" idx="4294967295"/>
          </p:nvPr>
        </p:nvSpPr>
        <p:spPr>
          <a:xfrm>
            <a:off x="277663" y="1270000"/>
            <a:ext cx="2602519" cy="5217160"/>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How do we assess this?:</a:t>
            </a:r>
          </a:p>
        </p:txBody>
      </p:sp>
      <p:pic>
        <p:nvPicPr>
          <p:cNvPr id="135" name="Image" descr="Image"/>
          <p:cNvPicPr>
            <a:picLocks noChangeAspect="0"/>
          </p:cNvPicPr>
          <p:nvPr/>
        </p:nvPicPr>
        <p:blipFill>
          <a:blip r:embed="rId2">
            <a:extLst/>
          </a:blip>
          <a:stretch>
            <a:fillRect/>
          </a:stretch>
        </p:blipFill>
        <p:spPr>
          <a:xfrm>
            <a:off x="2779028" y="1270000"/>
            <a:ext cx="6071136" cy="521716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Dissolution of the Monasteries and English Social Ord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Dissolution of the Monasteries and English Social Order</a:t>
            </a:r>
          </a:p>
        </p:txBody>
      </p:sp>
      <p:sp>
        <p:nvSpPr>
          <p:cNvPr id="138" name="Slide taken from Melissa Dell"/>
          <p:cNvSpPr txBox="1"/>
          <p:nvPr/>
        </p:nvSpPr>
        <p:spPr>
          <a:xfrm>
            <a:off x="6364972"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39" name="Image" descr="Image"/>
          <p:cNvPicPr>
            <a:picLocks noChangeAspect="0"/>
          </p:cNvPicPr>
          <p:nvPr/>
        </p:nvPicPr>
        <p:blipFill>
          <a:blip r:embed="rId2">
            <a:extLst/>
          </a:blip>
          <a:stretch>
            <a:fillRect/>
          </a:stretch>
        </p:blipFill>
        <p:spPr>
          <a:xfrm>
            <a:off x="3209533" y="1270000"/>
            <a:ext cx="5640631" cy="714963"/>
          </a:xfrm>
          <a:prstGeom prst="rect">
            <a:avLst/>
          </a:prstGeom>
          <a:ln w="12700">
            <a:miter lim="400000"/>
          </a:ln>
        </p:spPr>
      </p:pic>
      <p:pic>
        <p:nvPicPr>
          <p:cNvPr id="140" name="Image" descr="Image"/>
          <p:cNvPicPr>
            <a:picLocks noChangeAspect="0"/>
          </p:cNvPicPr>
          <p:nvPr/>
        </p:nvPicPr>
        <p:blipFill>
          <a:blip r:embed="rId3">
            <a:extLst/>
          </a:blip>
          <a:stretch>
            <a:fillRect/>
          </a:stretch>
        </p:blipFill>
        <p:spPr>
          <a:xfrm>
            <a:off x="3209533" y="1984962"/>
            <a:ext cx="5640631" cy="2057269"/>
          </a:xfrm>
          <a:prstGeom prst="rect">
            <a:avLst/>
          </a:prstGeom>
          <a:ln w="12700">
            <a:miter lim="400000"/>
          </a:ln>
        </p:spPr>
      </p:pic>
      <p:pic>
        <p:nvPicPr>
          <p:cNvPr id="141" name="Image" descr="Image"/>
          <p:cNvPicPr>
            <a:picLocks noChangeAspect="0"/>
          </p:cNvPicPr>
          <p:nvPr/>
        </p:nvPicPr>
        <p:blipFill>
          <a:blip r:embed="rId4">
            <a:extLst/>
          </a:blip>
          <a:stretch>
            <a:fillRect/>
          </a:stretch>
        </p:blipFill>
        <p:spPr>
          <a:xfrm>
            <a:off x="3209533" y="3732389"/>
            <a:ext cx="5640631" cy="2754771"/>
          </a:xfrm>
          <a:prstGeom prst="rect">
            <a:avLst/>
          </a:prstGeom>
          <a:ln w="12700">
            <a:miter lim="400000"/>
          </a:ln>
        </p:spPr>
      </p:pic>
      <p:sp>
        <p:nvSpPr>
          <p:cNvPr id="142"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1348 and All That…"/>
          <p:cNvSpPr txBox="1"/>
          <p:nvPr>
            <p:ph type="title" idx="4294967295"/>
          </p:nvPr>
        </p:nvSpPr>
        <p:spPr>
          <a:xfrm>
            <a:off x="457200" y="274637"/>
            <a:ext cx="8229600" cy="700088"/>
          </a:xfrm>
          <a:prstGeom prst="rect">
            <a:avLst/>
          </a:prstGeom>
        </p:spPr>
        <p:txBody>
          <a:bodyPr>
            <a:normAutofit fontScale="100000" lnSpcReduction="0"/>
          </a:bodyPr>
          <a:lstStyle>
            <a:lvl1pPr defTabSz="406908">
              <a:defRPr sz="3916">
                <a:solidFill>
                  <a:srgbClr val="000000"/>
                </a:solidFill>
              </a:defRPr>
            </a:lvl1pPr>
          </a:lstStyle>
          <a:p>
            <a:pPr>
              <a:defRPr b="0"/>
            </a:pPr>
            <a:r>
              <a:rPr b="1"/>
              <a:t>1348 and All That…</a:t>
            </a:r>
          </a:p>
        </p:txBody>
      </p:sp>
      <p:sp>
        <p:nvSpPr>
          <p:cNvPr id="145" name="Stephen Broadberry (2013): “Accounting for the Great Divergence” http://tinyurl.com/dl20140114a"/>
          <p:cNvSpPr txBox="1"/>
          <p:nvPr>
            <p:ph type="body" sz="quarter" idx="4294967295"/>
          </p:nvPr>
        </p:nvSpPr>
        <p:spPr>
          <a:xfrm>
            <a:off x="457200" y="1196975"/>
            <a:ext cx="8229600" cy="1077913"/>
          </a:xfrm>
          <a:prstGeom prst="rect">
            <a:avLst/>
          </a:prstGeom>
        </p:spPr>
        <p:txBody>
          <a:bodyPr>
            <a:normAutofit fontScale="100000" lnSpcReduction="0"/>
          </a:bodyPr>
          <a:lstStyle/>
          <a:p>
            <a:pPr marL="214312" indent="-214312">
              <a:spcBef>
                <a:spcPts val="400"/>
              </a:spcBef>
            </a:pPr>
            <a:r>
              <a:rPr sz="2000"/>
              <a:t>Stephen Broadberry (2013): “Accounting for the Great Divergence” </a:t>
            </a:r>
            <a:r>
              <a:rPr sz="2000" u="sng">
                <a:solidFill>
                  <a:srgbClr val="0000FF"/>
                </a:solidFill>
                <a:uFill>
                  <a:solidFill>
                    <a:srgbClr val="0000FF"/>
                  </a:solidFill>
                </a:uFill>
                <a:hlinkClick r:id="rId2" invalidUrl="" action="" tgtFrame="" tooltip="" history="1" highlightClick="0" endSnd="0"/>
              </a:rPr>
              <a:t>http://tinyurl.com/dl20140114a</a:t>
            </a:r>
          </a:p>
        </p:txBody>
      </p:sp>
      <p:pic>
        <p:nvPicPr>
          <p:cNvPr id="146" name="www2_warwick_ac_uk_fac_soc_economics_research_centres_cage_events_conferences_longrungrowth_broadberry_pdf.png" descr="www2_warwick_ac_uk_fac_soc_economics_research_centres_cage_events_conferences_longrungrowth_broadberry_pdf.png"/>
          <p:cNvPicPr>
            <a:picLocks noChangeAspect="0"/>
          </p:cNvPicPr>
          <p:nvPr/>
        </p:nvPicPr>
        <p:blipFill>
          <a:blip r:embed="rId3">
            <a:extLst/>
          </a:blip>
          <a:stretch>
            <a:fillRect/>
          </a:stretch>
        </p:blipFill>
        <p:spPr>
          <a:xfrm>
            <a:off x="-1" y="1853331"/>
            <a:ext cx="4637089" cy="4746825"/>
          </a:xfrm>
          <a:prstGeom prst="rect">
            <a:avLst/>
          </a:prstGeom>
          <a:ln w="12700">
            <a:miter lim="400000"/>
          </a:ln>
        </p:spPr>
      </p:pic>
      <p:pic>
        <p:nvPicPr>
          <p:cNvPr id="147" name="www2_warwick_ac_uk_fac_soc_economics_research_centres_cage_events_conferences_longrungrowth_broadberry_pdf.png" descr="www2_warwick_ac_uk_fac_soc_economics_research_centres_cage_events_conferences_longrungrowth_broadberry_pdf.png"/>
          <p:cNvPicPr>
            <a:picLocks noChangeAspect="0"/>
          </p:cNvPicPr>
          <p:nvPr/>
        </p:nvPicPr>
        <p:blipFill>
          <a:blip r:embed="rId4">
            <a:extLst/>
          </a:blip>
          <a:stretch>
            <a:fillRect/>
          </a:stretch>
        </p:blipFill>
        <p:spPr>
          <a:xfrm>
            <a:off x="4637087" y="3257723"/>
            <a:ext cx="4176782" cy="3342433"/>
          </a:xfrm>
          <a:prstGeom prst="rect">
            <a:avLst/>
          </a:prstGeom>
          <a:ln w="12700">
            <a:miter lim="400000"/>
          </a:ln>
        </p:spPr>
      </p:pic>
      <p:pic>
        <p:nvPicPr>
          <p:cNvPr id="148" name="www2_warwick_ac_uk_fac_soc_economics_research_centres_cage_events_conferences_longrungrowth_broadberry_pdf.png" descr="www2_warwick_ac_uk_fac_soc_economics_research_centres_cage_events_conferences_longrungrowth_broadberry_pdf.png"/>
          <p:cNvPicPr>
            <a:picLocks noChangeAspect="0"/>
          </p:cNvPicPr>
          <p:nvPr/>
        </p:nvPicPr>
        <p:blipFill>
          <a:blip r:embed="rId5">
            <a:extLst/>
          </a:blip>
          <a:stretch>
            <a:fillRect/>
          </a:stretch>
        </p:blipFill>
        <p:spPr>
          <a:xfrm>
            <a:off x="4637087" y="1853331"/>
            <a:ext cx="4176782" cy="1404393"/>
          </a:xfrm>
          <a:prstGeom prst="rect">
            <a:avLst/>
          </a:prstGeom>
          <a:ln w="12700">
            <a:miter lim="400000"/>
          </a:ln>
        </p:spPr>
      </p:pic>
      <p:sp>
        <p:nvSpPr>
          <p:cNvPr id="149"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Transport!"/>
          <p:cNvSpPr txBox="1"/>
          <p:nvPr>
            <p:ph type="title" idx="4294967295"/>
          </p:nvPr>
        </p:nvSpPr>
        <p:spPr>
          <a:xfrm>
            <a:off x="457200" y="274637"/>
            <a:ext cx="8229600" cy="700088"/>
          </a:xfrm>
          <a:prstGeom prst="rect">
            <a:avLst/>
          </a:prstGeom>
        </p:spPr>
        <p:txBody>
          <a:bodyPr>
            <a:normAutofit fontScale="100000" lnSpcReduction="0"/>
          </a:bodyPr>
          <a:lstStyle>
            <a:lvl1pPr defTabSz="406908">
              <a:defRPr sz="3916">
                <a:solidFill>
                  <a:srgbClr val="000000"/>
                </a:solidFill>
              </a:defRPr>
            </a:lvl1pPr>
          </a:lstStyle>
          <a:p>
            <a:pPr>
              <a:defRPr b="0"/>
            </a:pPr>
            <a:r>
              <a:rPr b="1"/>
              <a:t>Transport!</a:t>
            </a:r>
          </a:p>
        </p:txBody>
      </p:sp>
      <p:sp>
        <p:nvSpPr>
          <p:cNvPr id="152" name="Gregory Clark (2001), “The Secret History of the Industrial Revolution”"/>
          <p:cNvSpPr txBox="1"/>
          <p:nvPr>
            <p:ph type="body" sz="quarter" idx="4294967295"/>
          </p:nvPr>
        </p:nvSpPr>
        <p:spPr>
          <a:xfrm>
            <a:off x="457200" y="1196975"/>
            <a:ext cx="8229600" cy="487363"/>
          </a:xfrm>
          <a:prstGeom prst="rect">
            <a:avLst/>
          </a:prstGeom>
        </p:spPr>
        <p:txBody>
          <a:bodyPr>
            <a:normAutofit fontScale="100000" lnSpcReduction="0"/>
          </a:bodyPr>
          <a:lstStyle>
            <a:lvl1pPr marL="214312" indent="-214312">
              <a:spcBef>
                <a:spcPts val="400"/>
              </a:spcBef>
              <a:defRPr sz="2000"/>
            </a:lvl1pPr>
          </a:lstStyle>
          <a:p>
            <a:pPr>
              <a:defRPr sz="3200"/>
            </a:pPr>
            <a:r>
              <a:rPr sz="2000"/>
              <a:t>Gregory Clark (2001), “The Secret History of the Industrial Revolution”</a:t>
            </a:r>
          </a:p>
        </p:txBody>
      </p:sp>
      <p:pic>
        <p:nvPicPr>
          <p:cNvPr id="153" name="image.png" descr="image.png"/>
          <p:cNvPicPr>
            <a:picLocks noChangeAspect="1"/>
          </p:cNvPicPr>
          <p:nvPr/>
        </p:nvPicPr>
        <p:blipFill>
          <a:blip r:embed="rId2">
            <a:extLst/>
          </a:blip>
          <a:stretch>
            <a:fillRect/>
          </a:stretch>
        </p:blipFill>
        <p:spPr>
          <a:xfrm>
            <a:off x="1358900" y="1684337"/>
            <a:ext cx="6426200" cy="5173663"/>
          </a:xfrm>
          <a:prstGeom prst="rect">
            <a:avLst/>
          </a:prstGeom>
          <a:ln w="12700">
            <a:miter lim="400000"/>
          </a:ln>
        </p:spPr>
      </p:pic>
      <p:sp>
        <p:nvSpPr>
          <p:cNvPr id="154"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Printing!"/>
          <p:cNvSpPr txBox="1"/>
          <p:nvPr>
            <p:ph type="title" idx="4294967295"/>
          </p:nvPr>
        </p:nvSpPr>
        <p:spPr>
          <a:xfrm>
            <a:off x="457200" y="0"/>
            <a:ext cx="8229600" cy="1409700"/>
          </a:xfrm>
          <a:prstGeom prst="rect">
            <a:avLst/>
          </a:prstGeom>
        </p:spPr>
        <p:txBody>
          <a:bodyPr>
            <a:normAutofit fontScale="100000" lnSpcReduction="0"/>
          </a:bodyPr>
          <a:lstStyle>
            <a:lvl1pPr>
              <a:defRPr sz="4000">
                <a:solidFill>
                  <a:srgbClr val="000000"/>
                </a:solidFill>
              </a:defRPr>
            </a:lvl1pPr>
          </a:lstStyle>
          <a:p>
            <a:pPr>
              <a:defRPr b="0" sz="4400"/>
            </a:pPr>
            <a:r>
              <a:rPr b="1" sz="4000"/>
              <a:t>Printing!</a:t>
            </a:r>
          </a:p>
        </p:txBody>
      </p:sp>
      <p:pic>
        <p:nvPicPr>
          <p:cNvPr id="157" name="image.png" descr="image.png"/>
          <p:cNvPicPr>
            <a:picLocks noChangeAspect="1"/>
          </p:cNvPicPr>
          <p:nvPr/>
        </p:nvPicPr>
        <p:blipFill>
          <a:blip r:embed="rId2">
            <a:extLst/>
          </a:blip>
          <a:stretch>
            <a:fillRect/>
          </a:stretch>
        </p:blipFill>
        <p:spPr>
          <a:xfrm>
            <a:off x="1739900" y="1790700"/>
            <a:ext cx="5664200" cy="5067300"/>
          </a:xfrm>
          <a:prstGeom prst="rect">
            <a:avLst/>
          </a:prstGeom>
          <a:ln w="12700">
            <a:miter lim="400000"/>
          </a:ln>
        </p:spPr>
      </p:pic>
      <p:sp>
        <p:nvSpPr>
          <p:cNvPr id="158" name="Gregory Clark (2001), “The Secret History of the Industrial Revolution”"/>
          <p:cNvSpPr txBox="1"/>
          <p:nvPr>
            <p:ph type="body" sz="quarter" idx="4294967295"/>
          </p:nvPr>
        </p:nvSpPr>
        <p:spPr>
          <a:xfrm>
            <a:off x="457200" y="1400175"/>
            <a:ext cx="8229600" cy="487363"/>
          </a:xfrm>
          <a:prstGeom prst="rect">
            <a:avLst/>
          </a:prstGeom>
        </p:spPr>
        <p:txBody>
          <a:bodyPr>
            <a:normAutofit fontScale="100000" lnSpcReduction="0"/>
          </a:bodyPr>
          <a:lstStyle>
            <a:lvl1pPr marL="214312" indent="-214312">
              <a:spcBef>
                <a:spcPts val="400"/>
              </a:spcBef>
              <a:defRPr sz="2000"/>
            </a:lvl1pPr>
          </a:lstStyle>
          <a:p>
            <a:pPr>
              <a:defRPr sz="3200"/>
            </a:pPr>
            <a:r>
              <a:rPr sz="2000"/>
              <a:t>Gregory Clark (2001), “The Secret History of the Industrial Revolution”</a:t>
            </a:r>
          </a:p>
        </p:txBody>
      </p:sp>
      <p:sp>
        <p:nvSpPr>
          <p:cNvPr id="159"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Robert Allen (2008): The Biology of Agriculture Plays a Huge Role…"/>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Robert Allen (2008): The Biology of Agriculture Plays a Huge Role…</a:t>
            </a:r>
          </a:p>
        </p:txBody>
      </p:sp>
      <p:sp>
        <p:nvSpPr>
          <p:cNvPr id="162" name="Robert Allen (2008), “The Nitrogen Hypothesis and the English Agricultural Revolution: A Biological Analysis,” Journal of Economic History 68, pp. 182-210. http://journals.cambridge.org/action/displayAbstract?fromPage=online&amp;aid=1741020&amp;fullt extType=RA&amp;fileId=S0022050708000065…"/>
          <p:cNvSpPr txBox="1"/>
          <p:nvPr>
            <p:ph type="body" idx="4294967295"/>
          </p:nvPr>
        </p:nvSpPr>
        <p:spPr>
          <a:xfrm>
            <a:off x="457200" y="1417637"/>
            <a:ext cx="8229600" cy="4986558"/>
          </a:xfrm>
          <a:prstGeom prst="rect">
            <a:avLst/>
          </a:prstGeom>
        </p:spPr>
        <p:txBody>
          <a:bodyPr>
            <a:normAutofit fontScale="100000" lnSpcReduction="0"/>
          </a:bodyPr>
          <a:lstStyle/>
          <a:p>
            <a:pPr marL="250317" indent="-250317" defTabSz="333756">
              <a:spcBef>
                <a:spcPts val="500"/>
              </a:spcBef>
              <a:defRPr sz="2336"/>
            </a:pPr>
            <a:r>
              <a:t>Robert Allen (2008), “The Nitrogen Hypothesis and the English Agricultural Revolution: A Biological Analysis,” </a:t>
            </a:r>
            <a:r>
              <a:rPr i="1"/>
              <a:t>Journal of Economic History</a:t>
            </a:r>
            <a:r>
              <a:t> 68, pp. 182-210. http://journals.cambridge.org/action/displayAbstract?fromPage=online&amp;aid=1741020&amp;fullt extType=RA&amp;fileId=S0022050708000065 </a:t>
            </a:r>
          </a:p>
          <a:p>
            <a:pPr lvl="1" marL="584073" indent="-250317" defTabSz="333756">
              <a:spcBef>
                <a:spcPts val="500"/>
              </a:spcBef>
              <a:buChar char="•"/>
              <a:defRPr sz="2336"/>
            </a:pPr>
            <a:r>
              <a:t>Rice vs. dry-scrub wheat (plus olive, grape) vs. temperate-boreal forest wheat (cf.: Fernand Braudel)</a:t>
            </a:r>
          </a:p>
          <a:p>
            <a:pPr lvl="1" marL="584073" indent="-250317" defTabSz="333756">
              <a:spcBef>
                <a:spcPts val="500"/>
              </a:spcBef>
              <a:buChar char="•"/>
              <a:defRPr sz="2336"/>
            </a:pPr>
            <a:r>
              <a:t>Animal-centered agriculture</a:t>
            </a:r>
          </a:p>
          <a:p>
            <a:pPr lvl="1" marL="584073" indent="-250317" defTabSz="333756">
              <a:spcBef>
                <a:spcPts val="500"/>
              </a:spcBef>
              <a:buChar char="•"/>
              <a:defRPr sz="2336"/>
            </a:pPr>
            <a:r>
              <a:t>Evidence-based agriculture</a:t>
            </a:r>
          </a:p>
          <a:p>
            <a:pPr lvl="2" marL="917829" indent="-250317" defTabSz="333756">
              <a:spcBef>
                <a:spcPts val="500"/>
              </a:spcBef>
              <a:defRPr sz="2336"/>
            </a:pPr>
            <a:r>
              <a:t>The difficulty of doing evidence-based agriculture</a:t>
            </a:r>
          </a:p>
          <a:p>
            <a:pPr lvl="1" marL="584073" indent="-250317" defTabSz="333756">
              <a:spcBef>
                <a:spcPts val="500"/>
              </a:spcBef>
              <a:buChar char="•"/>
              <a:defRPr sz="2336"/>
            </a:pPr>
            <a:r>
              <a:t>The importance of the cheap axe</a:t>
            </a:r>
          </a:p>
          <a:p>
            <a:pPr lvl="1" marL="584073" indent="-250317" defTabSz="333756">
              <a:spcBef>
                <a:spcPts val="500"/>
              </a:spcBef>
              <a:buChar char="•"/>
              <a:defRPr sz="2336"/>
            </a:pPr>
            <a:r>
              <a:t>The importance of the heavy plow</a:t>
            </a:r>
          </a:p>
        </p:txBody>
      </p:sp>
      <p:sp>
        <p:nvSpPr>
          <p:cNvPr id="163"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Jeremiah Dittmar (2011): The Printing Press as an Agent of Change…"/>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Jeremiah Dittmar (2011): The Printing Press as an Agent of Change…</a:t>
            </a:r>
          </a:p>
        </p:txBody>
      </p:sp>
      <p:sp>
        <p:nvSpPr>
          <p:cNvPr id="166" name="Jeremiah E. Dittmar (2011), “Information Technology and Economic Change: The Impact of the Printing Press,” Quarterly Journal of Economics 126 (August): 1133–1172. http://qje.oxfordjournals.org/content/126/3/1133.abstract…"/>
          <p:cNvSpPr txBox="1"/>
          <p:nvPr>
            <p:ph type="body" idx="4294967295"/>
          </p:nvPr>
        </p:nvSpPr>
        <p:spPr>
          <a:xfrm>
            <a:off x="457200" y="1436687"/>
            <a:ext cx="8229600" cy="4969614"/>
          </a:xfrm>
          <a:prstGeom prst="rect">
            <a:avLst/>
          </a:prstGeom>
        </p:spPr>
        <p:txBody>
          <a:bodyPr>
            <a:normAutofit fontScale="100000" lnSpcReduction="0"/>
          </a:bodyPr>
          <a:lstStyle/>
          <a:p>
            <a:pPr marL="284606" indent="-284606" defTabSz="379475">
              <a:spcBef>
                <a:spcPts val="600"/>
              </a:spcBef>
              <a:defRPr sz="2656"/>
            </a:pPr>
            <a:r>
              <a:t>Jeremiah E. Dittmar (2011), “Information Technology and Economic Change: The Impact of the Printing Press,” </a:t>
            </a:r>
            <a:r>
              <a:rPr i="1"/>
              <a:t>Quarterly Journal of Economics</a:t>
            </a:r>
            <a:r>
              <a:t> 126 (August): 1133–1172. </a:t>
            </a:r>
            <a:r>
              <a:rPr u="sng">
                <a:solidFill>
                  <a:srgbClr val="0000FF"/>
                </a:solidFill>
                <a:uFill>
                  <a:solidFill>
                    <a:srgbClr val="0000FF"/>
                  </a:solidFill>
                </a:uFill>
                <a:hlinkClick r:id="rId2" invalidUrl="" action="" tgtFrame="" tooltip="" history="1" highlightClick="0" endSnd="0"/>
              </a:rPr>
              <a:t>http://qje.oxfordjournals.org/content/126/3/1133.abstract</a:t>
            </a:r>
          </a:p>
          <a:p>
            <a:pPr lvl="1" marL="664082" indent="-284606" defTabSz="379475">
              <a:spcBef>
                <a:spcPts val="600"/>
              </a:spcBef>
              <a:buChar char="•"/>
              <a:defRPr sz="2656"/>
            </a:pPr>
            <a:r>
              <a:t>Information economics visits the 1500s…</a:t>
            </a:r>
          </a:p>
          <a:p>
            <a:pPr lvl="1" marL="664082" indent="-284606" defTabSz="379475">
              <a:spcBef>
                <a:spcPts val="600"/>
              </a:spcBef>
              <a:buChar char="•"/>
              <a:defRPr sz="2656"/>
            </a:pPr>
            <a:r>
              <a:t>How much of a difference can a small sector—1% of GDP—actually make?</a:t>
            </a:r>
          </a:p>
          <a:p>
            <a:pPr lvl="1" marL="664082" indent="-284606" defTabSz="379475">
              <a:spcBef>
                <a:spcPts val="600"/>
              </a:spcBef>
              <a:buChar char="•"/>
              <a:defRPr sz="2656"/>
            </a:pPr>
            <a:r>
              <a:t>What are the economic benefits of books, anyway?</a:t>
            </a:r>
          </a:p>
          <a:p>
            <a:pPr lvl="2" marL="1043558" indent="-284606" defTabSz="379475">
              <a:spcBef>
                <a:spcPts val="600"/>
              </a:spcBef>
              <a:defRPr sz="2656"/>
            </a:pPr>
            <a:r>
              <a:t>What does this tell us about the market system as optimal societal structure?</a:t>
            </a:r>
          </a:p>
        </p:txBody>
      </p:sp>
      <p:sp>
        <p:nvSpPr>
          <p:cNvPr id="167"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Jeremiah Dittmar (2011): The Printing Press as an Agent of Change… II"/>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Jeremiah Dittmar (2011): The Printing Press as an Agent of Change… II</a:t>
            </a:r>
          </a:p>
        </p:txBody>
      </p:sp>
      <p:sp>
        <p:nvSpPr>
          <p:cNvPr id="170" name="Dittmar’s Test: Compare (especially over the period 1500– 1600) population growth of cities that did and did not adopt the printing press before 1500.…"/>
          <p:cNvSpPr txBox="1"/>
          <p:nvPr>
            <p:ph type="body" sz="quarter" idx="4294967295"/>
          </p:nvPr>
        </p:nvSpPr>
        <p:spPr>
          <a:xfrm>
            <a:off x="457200" y="1436687"/>
            <a:ext cx="8229600" cy="1286627"/>
          </a:xfrm>
          <a:prstGeom prst="rect">
            <a:avLst/>
          </a:prstGeom>
        </p:spPr>
        <p:txBody>
          <a:bodyPr>
            <a:normAutofit fontScale="100000" lnSpcReduction="0"/>
          </a:bodyPr>
          <a:lstStyle/>
          <a:p>
            <a:pPr marL="195452" indent="-195452" defTabSz="260604">
              <a:spcBef>
                <a:spcPts val="400"/>
              </a:spcBef>
              <a:defRPr sz="1824"/>
            </a:pPr>
            <a:r>
              <a:t>Dittmar’s Test: Compare (especially over the period 1500– 1600) population growth of cities that did and did not adopt the printing press before 1500.</a:t>
            </a:r>
          </a:p>
          <a:p>
            <a:pPr marL="195452" indent="-195452" defTabSz="260604">
              <a:spcBef>
                <a:spcPts val="400"/>
              </a:spcBef>
              <a:defRPr sz="1824"/>
            </a:pPr>
            <a:r>
              <a:t>Why are DIttmar’s IV estimates so big? 0.6 per century—a near doubling—as opposed to 0.2?</a:t>
            </a:r>
          </a:p>
        </p:txBody>
      </p:sp>
      <p:pic>
        <p:nvPicPr>
          <p:cNvPr id="171" name="delong_typepad_com_rr-earlymoderngrowth_pdf.png" descr="delong_typepad_com_rr-earlymoderngrowth_pdf.png"/>
          <p:cNvPicPr>
            <a:picLocks noChangeAspect="0"/>
          </p:cNvPicPr>
          <p:nvPr/>
        </p:nvPicPr>
        <p:blipFill>
          <a:blip r:embed="rId2">
            <a:extLst/>
          </a:blip>
          <a:stretch>
            <a:fillRect/>
          </a:stretch>
        </p:blipFill>
        <p:spPr>
          <a:xfrm>
            <a:off x="4566252" y="2723313"/>
            <a:ext cx="4120548" cy="3935754"/>
          </a:xfrm>
          <a:prstGeom prst="rect">
            <a:avLst/>
          </a:prstGeom>
          <a:ln w="12700">
            <a:miter lim="400000"/>
          </a:ln>
        </p:spPr>
      </p:pic>
      <p:pic>
        <p:nvPicPr>
          <p:cNvPr id="172" name="delong_typepad_com_rr-earlymoderngrowth_pdf.png" descr="delong_typepad_com_rr-earlymoderngrowth_pdf.png"/>
          <p:cNvPicPr>
            <a:picLocks noChangeAspect="0"/>
          </p:cNvPicPr>
          <p:nvPr/>
        </p:nvPicPr>
        <p:blipFill>
          <a:blip r:embed="rId3">
            <a:extLst/>
          </a:blip>
          <a:stretch>
            <a:fillRect/>
          </a:stretch>
        </p:blipFill>
        <p:spPr>
          <a:xfrm>
            <a:off x="457200" y="2723313"/>
            <a:ext cx="4120548" cy="3935755"/>
          </a:xfrm>
          <a:prstGeom prst="rect">
            <a:avLst/>
          </a:prstGeom>
          <a:ln w="12700">
            <a:miter lim="400000"/>
          </a:ln>
        </p:spPr>
      </p:pic>
      <p:sp>
        <p:nvSpPr>
          <p:cNvPr id="173"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DeLong and Shleifer (1993) and Acemoglu et al. (2005): Merchants Rule! OK?"/>
          <p:cNvSpPr txBox="1"/>
          <p:nvPr>
            <p:ph type="title" idx="4294967295"/>
          </p:nvPr>
        </p:nvSpPr>
        <p:spPr>
          <a:xfrm>
            <a:off x="457200" y="274637"/>
            <a:ext cx="8229600" cy="1143001"/>
          </a:xfrm>
          <a:prstGeom prst="rect">
            <a:avLst/>
          </a:prstGeom>
        </p:spPr>
        <p:txBody>
          <a:bodyPr>
            <a:normAutofit fontScale="100000" lnSpcReduction="0"/>
          </a:bodyPr>
          <a:lstStyle/>
          <a:p>
            <a:pPr defTabSz="352043">
              <a:defRPr sz="3387">
                <a:solidFill>
                  <a:srgbClr val="000000"/>
                </a:solidFill>
              </a:defRPr>
            </a:pPr>
            <a:r>
              <a:t>DeLong and Shleifer (1993) and Acemoglu </a:t>
            </a:r>
            <a:r>
              <a:rPr i="1"/>
              <a:t>et al.</a:t>
            </a:r>
            <a:r>
              <a:t> (2005): Merchants Rule! OK?</a:t>
            </a:r>
          </a:p>
        </p:txBody>
      </p:sp>
      <p:sp>
        <p:nvSpPr>
          <p:cNvPr id="176" name="J. Bradford DeLong and Andrei Shleifer (1993), “Princes and Merchants: European City Growth Before the Industrial Revolution,” Journal of Law &amp; Economics 36, pp. 671-702. http://www.jstor.org/stable/725804…"/>
          <p:cNvSpPr txBox="1"/>
          <p:nvPr>
            <p:ph type="body" idx="4294967295"/>
          </p:nvPr>
        </p:nvSpPr>
        <p:spPr>
          <a:xfrm>
            <a:off x="457200" y="1436687"/>
            <a:ext cx="8229600" cy="5024406"/>
          </a:xfrm>
          <a:prstGeom prst="rect">
            <a:avLst/>
          </a:prstGeom>
        </p:spPr>
        <p:txBody>
          <a:bodyPr>
            <a:normAutofit fontScale="100000" lnSpcReduction="0"/>
          </a:bodyPr>
          <a:lstStyle/>
          <a:p>
            <a:pPr/>
            <a:r>
              <a:t>J. Bradford DeLong and Andrei Shleifer (1993), “Princes and Merchants: European City Growth Before the Industrial Revolution,” Journal of Law &amp; Economics 36, pp. 671-702. </a:t>
            </a:r>
            <a:r>
              <a:rPr u="sng">
                <a:solidFill>
                  <a:srgbClr val="0000FF"/>
                </a:solidFill>
                <a:uFill>
                  <a:solidFill>
                    <a:srgbClr val="0000FF"/>
                  </a:solidFill>
                </a:uFill>
                <a:hlinkClick r:id="rId2" invalidUrl="" action="" tgtFrame="" tooltip="" history="1" highlightClick="0" endSnd="0"/>
              </a:rPr>
              <a:t>http://www.jstor.org/stable/725804</a:t>
            </a:r>
            <a:r>
              <a:t> </a:t>
            </a:r>
          </a:p>
          <a:p>
            <a:pPr lvl="1" marL="800100" indent="-342900">
              <a:buChar char="•"/>
            </a:pPr>
            <a:r>
              <a:t>In which genre is this paper?</a:t>
            </a:r>
          </a:p>
          <a:p>
            <a:pPr lvl="1" marL="800100" indent="-342900">
              <a:buChar char="•"/>
            </a:pPr>
            <a:r>
              <a:t>The “freedom of the citizen” genre…</a:t>
            </a:r>
          </a:p>
          <a:p>
            <a:pPr lvl="1" marL="800100" indent="-342900">
              <a:buChar char="•"/>
            </a:pPr>
            <a:r>
              <a:t>The “character of the elites” genre…</a:t>
            </a:r>
          </a:p>
        </p:txBody>
      </p:sp>
      <p:sp>
        <p:nvSpPr>
          <p:cNvPr id="177"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DeLong and Shleifer I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II</a:t>
            </a:r>
          </a:p>
        </p:txBody>
      </p:sp>
      <p:sp>
        <p:nvSpPr>
          <p:cNvPr id="180" name="It’s a big deal…"/>
          <p:cNvSpPr txBox="1"/>
          <p:nvPr>
            <p:ph type="body" sz="quarter" idx="4294967295"/>
          </p:nvPr>
        </p:nvSpPr>
        <p:spPr>
          <a:xfrm>
            <a:off x="457200" y="1417637"/>
            <a:ext cx="8229600" cy="564781"/>
          </a:xfrm>
          <a:prstGeom prst="rect">
            <a:avLst/>
          </a:prstGeom>
        </p:spPr>
        <p:txBody>
          <a:bodyPr>
            <a:normAutofit fontScale="100000" lnSpcReduction="0"/>
          </a:bodyPr>
          <a:lstStyle>
            <a:lvl1pPr marL="329184" indent="-329184" defTabSz="438911">
              <a:defRPr sz="3072"/>
            </a:lvl1pPr>
          </a:lstStyle>
          <a:p>
            <a:pPr/>
            <a:r>
              <a:t>It’s a big deal…</a:t>
            </a:r>
          </a:p>
        </p:txBody>
      </p:sp>
      <p:pic>
        <p:nvPicPr>
          <p:cNvPr id="181" name="www_jstor_org_stable_pdf_725804_pdf_acceptTC_true.png" descr="www_jstor_org_stable_pdf_725804_pdf_acceptTC_true.png"/>
          <p:cNvPicPr>
            <a:picLocks noChangeAspect="0"/>
          </p:cNvPicPr>
          <p:nvPr/>
        </p:nvPicPr>
        <p:blipFill>
          <a:blip r:embed="rId2">
            <a:extLst/>
          </a:blip>
          <a:stretch>
            <a:fillRect/>
          </a:stretch>
        </p:blipFill>
        <p:spPr>
          <a:xfrm>
            <a:off x="457200" y="2102717"/>
            <a:ext cx="8229600" cy="4252573"/>
          </a:xfrm>
          <a:prstGeom prst="rect">
            <a:avLst/>
          </a:prstGeom>
          <a:ln w="12700">
            <a:miter lim="400000"/>
          </a:ln>
        </p:spPr>
      </p:pic>
      <p:sp>
        <p:nvSpPr>
          <p:cNvPr id="182"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 name="8. Commercial Revolutions (Feb 18):…"/>
          <p:cNvSpPr txBox="1"/>
          <p:nvPr>
            <p:ph type="body" idx="4294967295"/>
          </p:nvPr>
        </p:nvSpPr>
        <p:spPr>
          <a:xfrm>
            <a:off x="277663" y="1267122"/>
            <a:ext cx="8572501" cy="5080001"/>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8. Commercial Revolutions (Feb 18):</a:t>
            </a:r>
          </a:p>
          <a:p>
            <a:pPr marL="240631" indent="-240631">
              <a:spcBef>
                <a:spcPts val="0"/>
              </a:spcBef>
              <a:buFontTx/>
              <a:defRPr sz="2000">
                <a:latin typeface="Times New Roman"/>
                <a:ea typeface="Times New Roman"/>
                <a:cs typeface="Times New Roman"/>
                <a:sym typeface="Times New Roman"/>
              </a:defRPr>
            </a:pPr>
            <a:r>
              <a:t>Administration</a:t>
            </a:r>
          </a:p>
          <a:p>
            <a:pPr marL="240631" indent="-240631">
              <a:spcBef>
                <a:spcPts val="0"/>
              </a:spcBef>
              <a:buFontTx/>
              <a:defRPr sz="2000">
                <a:latin typeface="Times New Roman"/>
                <a:ea typeface="Times New Roman"/>
                <a:cs typeface="Times New Roman"/>
                <a:sym typeface="Times New Roman"/>
              </a:defRPr>
            </a:pPr>
            <a:r>
              <a:t>Exploration and Conquest</a:t>
            </a:r>
          </a:p>
          <a:p>
            <a:pPr marL="240631" indent="-240631">
              <a:spcBef>
                <a:spcPts val="0"/>
              </a:spcBef>
              <a:buFontTx/>
              <a:defRPr sz="2000">
                <a:latin typeface="Times New Roman"/>
                <a:ea typeface="Times New Roman"/>
                <a:cs typeface="Times New Roman"/>
                <a:sym typeface="Times New Roman"/>
              </a:defRPr>
            </a:pPr>
            <a:r>
              <a:t>Review: ??</a:t>
            </a:r>
          </a:p>
          <a:p>
            <a:pPr marL="200526" indent="-200526">
              <a:spcBef>
                <a:spcPts val="0"/>
              </a:spcBef>
              <a:buFontTx/>
              <a:defRPr sz="2000">
                <a:latin typeface="Times New Roman"/>
                <a:ea typeface="Times New Roman"/>
                <a:cs typeface="Times New Roman"/>
                <a:sym typeface="Times New Roman"/>
              </a:defRPr>
            </a:pPr>
            <a:r>
              <a:t>Growth and Political Economy</a:t>
            </a:r>
          </a:p>
          <a:p>
            <a:pPr marL="200526" indent="-200526">
              <a:spcBef>
                <a:spcPts val="0"/>
              </a:spcBef>
              <a:buFontTx/>
              <a:defRPr sz="2000">
                <a:latin typeface="Times New Roman"/>
                <a:ea typeface="Times New Roman"/>
                <a:cs typeface="Times New Roman"/>
                <a:sym typeface="Times New Roman"/>
              </a:defRPr>
            </a:pPr>
            <a:r>
              <a:t>Discussion</a:t>
            </a:r>
          </a:p>
          <a:p>
            <a:pPr marL="200526" indent="-200526">
              <a:spcBef>
                <a:spcPts val="0"/>
              </a:spcBef>
              <a:buFontTx/>
              <a:defRPr sz="2000">
                <a:latin typeface="Times New Roman"/>
                <a:ea typeface="Times New Roman"/>
                <a:cs typeface="Times New Roman"/>
                <a:sym typeface="Times New Roman"/>
              </a:defRPr>
            </a:pPr>
            <a:r>
              <a:t>Takeaways</a:t>
            </a:r>
          </a:p>
          <a:p>
            <a:pPr marL="200526" indent="-200526">
              <a:spcBef>
                <a:spcPts val="0"/>
              </a:spcBef>
              <a:buFontTx/>
              <a:defRPr sz="2000">
                <a:latin typeface="Times New Roman"/>
                <a:ea typeface="Times New Roman"/>
                <a:cs typeface="Times New Roman"/>
                <a:sym typeface="Times New Roman"/>
              </a:defRPr>
            </a:pPr>
            <a:r>
              <a:t>Preview of Next Lecture</a:t>
            </a:r>
          </a:p>
        </p:txBody>
      </p:sp>
      <p:sp>
        <p:nvSpPr>
          <p:cNvPr id="44" name="Preview of This Lecture"/>
          <p:cNvSpPr txBox="1"/>
          <p:nvPr>
            <p:ph type="title" idx="4294967295"/>
          </p:nvPr>
        </p:nvSpPr>
        <p:spPr>
          <a:xfrm>
            <a:off x="277663" y="-1"/>
            <a:ext cx="8572501" cy="1270001"/>
          </a:xfrm>
          <a:prstGeom prst="rect">
            <a:avLst/>
          </a:prstGeom>
        </p:spPr>
        <p:txBody>
          <a:bodyPr>
            <a:normAutofit fontScale="100000" lnSpcReduction="0"/>
          </a:bodyPr>
          <a:lstStyle>
            <a:lvl1pPr defTabSz="452627">
              <a:defRPr sz="5940">
                <a:latin typeface="+mj-lt"/>
                <a:ea typeface="+mj-ea"/>
                <a:cs typeface="+mj-cs"/>
                <a:sym typeface="Helvetica"/>
              </a:defRPr>
            </a:lvl1pPr>
          </a:lstStyle>
          <a:p>
            <a:pPr/>
            <a:r>
              <a:t>Preview of This Lecture</a:t>
            </a:r>
          </a:p>
        </p:txBody>
      </p:sp>
      <p:sp>
        <p:nvSpPr>
          <p:cNvPr id="45" name="9:42-9:4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9:42-9:45</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DeLong and Shleifer II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III</a:t>
            </a:r>
          </a:p>
        </p:txBody>
      </p:sp>
      <p:sp>
        <p:nvSpPr>
          <p:cNvPr id="185" name="Northern Italy in 1500-1650 is “surprising” as absolutist then…"/>
          <p:cNvSpPr txBox="1"/>
          <p:nvPr>
            <p:ph type="body" sz="half" idx="4294967295"/>
          </p:nvPr>
        </p:nvSpPr>
        <p:spPr>
          <a:xfrm>
            <a:off x="457200" y="1417637"/>
            <a:ext cx="2596766" cy="5024406"/>
          </a:xfrm>
          <a:prstGeom prst="rect">
            <a:avLst/>
          </a:prstGeom>
        </p:spPr>
        <p:txBody>
          <a:bodyPr>
            <a:normAutofit fontScale="100000" lnSpcReduction="0"/>
          </a:bodyPr>
          <a:lstStyle/>
          <a:p>
            <a:pPr marL="188595" indent="-188595" defTabSz="251460">
              <a:spcBef>
                <a:spcPts val="400"/>
              </a:spcBef>
              <a:defRPr sz="1760"/>
            </a:pPr>
            <a:r>
              <a:t>Northern Italy in 1500-1650 is “surprising” as absolutist then</a:t>
            </a:r>
          </a:p>
          <a:p>
            <a:pPr marL="188595" indent="-188595" defTabSz="251460">
              <a:spcBef>
                <a:spcPts val="400"/>
              </a:spcBef>
              <a:defRPr sz="1760"/>
            </a:pPr>
            <a:r>
              <a:t>England 1650-1800 is “surprising” as non-absolutist then</a:t>
            </a:r>
          </a:p>
          <a:p>
            <a:pPr marL="188595" indent="-188595" defTabSz="251460">
              <a:spcBef>
                <a:spcPts val="400"/>
              </a:spcBef>
              <a:defRPr sz="1760"/>
            </a:pPr>
            <a:r>
              <a:t>WTF?! with the Italian urban boom 1050-1200</a:t>
            </a:r>
          </a:p>
          <a:p>
            <a:pPr marL="188595" indent="-188595" defTabSz="251460">
              <a:spcBef>
                <a:spcPts val="400"/>
              </a:spcBef>
              <a:defRPr sz="1760"/>
            </a:pPr>
            <a:r>
              <a:t>Econometric problems</a:t>
            </a:r>
          </a:p>
          <a:p>
            <a:pPr lvl="1" marL="440055" indent="-188595" defTabSz="251460">
              <a:spcBef>
                <a:spcPts val="400"/>
              </a:spcBef>
              <a:buChar char="•"/>
              <a:defRPr sz="1760"/>
            </a:pPr>
            <a:r>
              <a:t>Normal distribution—we have only 45 observations, and 30 degrees of freedom…</a:t>
            </a:r>
          </a:p>
          <a:p>
            <a:pPr lvl="1" marL="440055" indent="-188595" defTabSz="251460">
              <a:spcBef>
                <a:spcPts val="400"/>
              </a:spcBef>
              <a:buChar char="•"/>
              <a:defRPr sz="1760"/>
            </a:pPr>
            <a:r>
              <a:t>The file-drawer problem…</a:t>
            </a:r>
          </a:p>
        </p:txBody>
      </p:sp>
      <p:pic>
        <p:nvPicPr>
          <p:cNvPr id="186" name="delong_typepad_com_rr-earlymoderngrowth_pdf.png" descr="delong_typepad_com_rr-earlymoderngrowth_pdf.png"/>
          <p:cNvPicPr>
            <a:picLocks noChangeAspect="0"/>
          </p:cNvPicPr>
          <p:nvPr/>
        </p:nvPicPr>
        <p:blipFill>
          <a:blip r:embed="rId2">
            <a:extLst/>
          </a:blip>
          <a:stretch>
            <a:fillRect/>
          </a:stretch>
        </p:blipFill>
        <p:spPr>
          <a:xfrm>
            <a:off x="3053965" y="1417637"/>
            <a:ext cx="5632835" cy="5024406"/>
          </a:xfrm>
          <a:prstGeom prst="rect">
            <a:avLst/>
          </a:prstGeom>
          <a:ln w="12700">
            <a:miter lim="400000"/>
          </a:ln>
        </p:spPr>
      </p:pic>
      <p:sp>
        <p:nvSpPr>
          <p:cNvPr id="187"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Acemoglu, Johnson, and Robinson"/>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Acemoglu, Johnson, and Robinson</a:t>
            </a:r>
          </a:p>
        </p:txBody>
      </p:sp>
      <p:sp>
        <p:nvSpPr>
          <p:cNvPr id="190" name="Daron Acemoglu, Simon Johnson, and James Robinson (2005), &quot;The Rise of Europe: Atlantic Trade, Institutional Change, and Economic Growth,&quot; American Economic Review 95:3, pp. 546- 79. http://www.jstor.org/stable/i387682…"/>
          <p:cNvSpPr txBox="1"/>
          <p:nvPr>
            <p:ph type="body" idx="4294967295"/>
          </p:nvPr>
        </p:nvSpPr>
        <p:spPr>
          <a:xfrm>
            <a:off x="457200" y="1436687"/>
            <a:ext cx="8229600" cy="5024406"/>
          </a:xfrm>
          <a:prstGeom prst="rect">
            <a:avLst/>
          </a:prstGeom>
        </p:spPr>
        <p:txBody>
          <a:bodyPr>
            <a:normAutofit fontScale="100000" lnSpcReduction="0"/>
          </a:bodyPr>
          <a:lstStyle/>
          <a:p>
            <a:pPr marL="291465" indent="-291465" defTabSz="388620">
              <a:spcBef>
                <a:spcPts val="600"/>
              </a:spcBef>
              <a:defRPr sz="2720"/>
            </a:pPr>
            <a:r>
              <a:t>Daron Acemoglu, Simon Johnson, and James Robinson (2005), "The Rise of Europe: Atlantic Trade, Institutional Change, and Economic Growth," American Economic Review 95:3, pp. 546- 79. </a:t>
            </a:r>
            <a:r>
              <a:rPr u="sng">
                <a:solidFill>
                  <a:srgbClr val="0000FF"/>
                </a:solidFill>
                <a:uFill>
                  <a:solidFill>
                    <a:srgbClr val="0000FF"/>
                  </a:solidFill>
                </a:uFill>
                <a:hlinkClick r:id="rId2" invalidUrl="" action="" tgtFrame="" tooltip="" history="1" highlightClick="0" endSnd="0"/>
              </a:rPr>
              <a:t>http://www.jstor.org/stable/i387682</a:t>
            </a:r>
            <a:r>
              <a:t>  </a:t>
            </a:r>
          </a:p>
          <a:p>
            <a:pPr lvl="1" marL="680085" indent="-291465" defTabSz="388620">
              <a:spcBef>
                <a:spcPts val="600"/>
              </a:spcBef>
              <a:buChar char="•"/>
              <a:defRPr sz="2720"/>
            </a:pPr>
            <a:r>
              <a:t>What are the direct effects of “Atlantic trade”?</a:t>
            </a:r>
          </a:p>
          <a:p>
            <a:pPr lvl="1" marL="680085" indent="-291465" defTabSz="388620">
              <a:spcBef>
                <a:spcPts val="600"/>
              </a:spcBef>
              <a:buChar char="•"/>
              <a:defRPr sz="2720"/>
            </a:pPr>
            <a:r>
              <a:t>What do AJR claim are the indirect effects?</a:t>
            </a:r>
          </a:p>
          <a:p>
            <a:pPr lvl="1" marL="680085" indent="-291465" defTabSz="388620">
              <a:spcBef>
                <a:spcPts val="600"/>
              </a:spcBef>
              <a:buChar char="•"/>
              <a:defRPr sz="2720"/>
            </a:pPr>
            <a:r>
              <a:t>Why do they think the indirect effects are materially large?</a:t>
            </a:r>
          </a:p>
          <a:p>
            <a:pPr lvl="1" marL="680085" indent="-291465" defTabSz="388620">
              <a:spcBef>
                <a:spcPts val="600"/>
              </a:spcBef>
              <a:buChar char="•"/>
              <a:defRPr sz="2720"/>
            </a:pPr>
            <a:r>
              <a:t>What would convince you they were right (or wrong)?</a:t>
            </a:r>
          </a:p>
        </p:txBody>
      </p:sp>
      <p:sp>
        <p:nvSpPr>
          <p:cNvPr id="191"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Acemoglu, Johnson, and Robinson: Urbanization and Atlantic Trade"/>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b="0" sz="3387">
                <a:solidFill>
                  <a:srgbClr val="000000"/>
                </a:solidFill>
              </a:defRPr>
            </a:lvl1pPr>
          </a:lstStyle>
          <a:p>
            <a:pPr/>
            <a:r>
              <a:t>Acemoglu, Johnson, and Robinson: Urbanization and Atlantic Trade</a:t>
            </a:r>
          </a:p>
        </p:txBody>
      </p:sp>
      <p:pic>
        <p:nvPicPr>
          <p:cNvPr id="194" name="JSTOR__The_American_Economic_Review__Vol__95__No__3__Jun___2005___pp__546-579-12.jpg" descr="JSTOR__The_American_Economic_Review__Vol__95__No__3__Jun___2005___pp__546-579-12.jpg"/>
          <p:cNvPicPr>
            <a:picLocks noChangeAspect="1"/>
          </p:cNvPicPr>
          <p:nvPr/>
        </p:nvPicPr>
        <p:blipFill>
          <a:blip r:embed="rId2">
            <a:extLst/>
          </a:blip>
          <a:stretch>
            <a:fillRect/>
          </a:stretch>
        </p:blipFill>
        <p:spPr>
          <a:xfrm>
            <a:off x="2020887" y="1417637"/>
            <a:ext cx="5138738" cy="5440363"/>
          </a:xfrm>
          <a:prstGeom prst="rect">
            <a:avLst/>
          </a:prstGeom>
          <a:ln w="12700">
            <a:miter lim="400000"/>
          </a:ln>
        </p:spPr>
      </p:pic>
      <p:sp>
        <p:nvSpPr>
          <p:cNvPr id="195"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AJR"/>
          <p:cNvSpPr txBox="1"/>
          <p:nvPr>
            <p:ph type="title" idx="4294967295"/>
          </p:nvPr>
        </p:nvSpPr>
        <p:spPr>
          <a:xfrm>
            <a:off x="457200" y="274637"/>
            <a:ext cx="8229600" cy="1143001"/>
          </a:xfrm>
          <a:prstGeom prst="rect">
            <a:avLst/>
          </a:prstGeom>
        </p:spPr>
        <p:txBody>
          <a:bodyPr>
            <a:normAutofit fontScale="100000" lnSpcReduction="0"/>
          </a:bodyPr>
          <a:lstStyle>
            <a:lvl1pPr>
              <a:defRPr b="0" sz="4400">
                <a:solidFill>
                  <a:srgbClr val="000000"/>
                </a:solidFill>
              </a:defRPr>
            </a:lvl1pPr>
          </a:lstStyle>
          <a:p>
            <a:pPr/>
            <a:r>
              <a:t>AJR</a:t>
            </a:r>
          </a:p>
        </p:txBody>
      </p:sp>
      <p:pic>
        <p:nvPicPr>
          <p:cNvPr id="198" name="JSTOR__The_American_Economic_Review__Vol__95__No__3__Jun___2005___pp__546-579.jpg" descr="JSTOR__The_American_Economic_Review__Vol__95__No__3__Jun___2005___pp__546-579.jpg"/>
          <p:cNvPicPr>
            <a:picLocks noChangeAspect="1"/>
          </p:cNvPicPr>
          <p:nvPr/>
        </p:nvPicPr>
        <p:blipFill>
          <a:blip r:embed="rId2">
            <a:extLst/>
          </a:blip>
          <a:stretch>
            <a:fillRect/>
          </a:stretch>
        </p:blipFill>
        <p:spPr>
          <a:xfrm>
            <a:off x="1279525" y="1417637"/>
            <a:ext cx="6907213" cy="5156201"/>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AJR"/>
          <p:cNvSpPr txBox="1"/>
          <p:nvPr>
            <p:ph type="title" idx="4294967295"/>
          </p:nvPr>
        </p:nvSpPr>
        <p:spPr>
          <a:xfrm>
            <a:off x="457200" y="274637"/>
            <a:ext cx="8229600" cy="1143001"/>
          </a:xfrm>
          <a:prstGeom prst="rect">
            <a:avLst/>
          </a:prstGeom>
        </p:spPr>
        <p:txBody>
          <a:bodyPr>
            <a:normAutofit fontScale="100000" lnSpcReduction="0"/>
          </a:bodyPr>
          <a:lstStyle>
            <a:lvl1pPr>
              <a:defRPr b="0" sz="4400">
                <a:solidFill>
                  <a:srgbClr val="000000"/>
                </a:solidFill>
              </a:defRPr>
            </a:lvl1pPr>
          </a:lstStyle>
          <a:p>
            <a:pPr/>
            <a:r>
              <a:t>AJR</a:t>
            </a:r>
          </a:p>
        </p:txBody>
      </p:sp>
      <p:pic>
        <p:nvPicPr>
          <p:cNvPr id="201" name="JSTOR__The_American_Economic_Review__Vol__95__No__3__Jun___2005___pp__546-579-3.jpg" descr="JSTOR__The_American_Economic_Review__Vol__95__No__3__Jun___2005___pp__546-579-3.jpg"/>
          <p:cNvPicPr>
            <a:picLocks noChangeAspect="1"/>
          </p:cNvPicPr>
          <p:nvPr/>
        </p:nvPicPr>
        <p:blipFill>
          <a:blip r:embed="rId2">
            <a:extLst/>
          </a:blip>
          <a:stretch>
            <a:fillRect/>
          </a:stretch>
        </p:blipFill>
        <p:spPr>
          <a:xfrm>
            <a:off x="1484312" y="1417637"/>
            <a:ext cx="6175376" cy="506095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AJR"/>
          <p:cNvSpPr txBox="1"/>
          <p:nvPr>
            <p:ph type="title" idx="4294967295"/>
          </p:nvPr>
        </p:nvSpPr>
        <p:spPr>
          <a:xfrm>
            <a:off x="457200" y="274637"/>
            <a:ext cx="8229600" cy="1143001"/>
          </a:xfrm>
          <a:prstGeom prst="rect">
            <a:avLst/>
          </a:prstGeom>
        </p:spPr>
        <p:txBody>
          <a:bodyPr>
            <a:normAutofit fontScale="100000" lnSpcReduction="0"/>
          </a:bodyPr>
          <a:lstStyle>
            <a:lvl1pPr>
              <a:defRPr b="0" sz="4400">
                <a:solidFill>
                  <a:srgbClr val="000000"/>
                </a:solidFill>
              </a:defRPr>
            </a:lvl1pPr>
          </a:lstStyle>
          <a:p>
            <a:pPr/>
            <a:r>
              <a:t>AJR</a:t>
            </a:r>
          </a:p>
        </p:txBody>
      </p:sp>
      <p:pic>
        <p:nvPicPr>
          <p:cNvPr id="204" name="JSTOR__The_American_Economic_Review__Vol__95__No__3__Jun___2005___pp__546-579-4.jpg" descr="JSTOR__The_American_Economic_Review__Vol__95__No__3__Jun___2005___pp__546-579-4.jpg"/>
          <p:cNvPicPr>
            <a:picLocks noChangeAspect="1"/>
          </p:cNvPicPr>
          <p:nvPr/>
        </p:nvPicPr>
        <p:blipFill>
          <a:blip r:embed="rId2">
            <a:extLst/>
          </a:blip>
          <a:stretch>
            <a:fillRect/>
          </a:stretch>
        </p:blipFill>
        <p:spPr>
          <a:xfrm>
            <a:off x="3317875" y="1998662"/>
            <a:ext cx="2849563" cy="4859338"/>
          </a:xfrm>
          <a:prstGeom prst="rect">
            <a:avLst/>
          </a:prstGeom>
          <a:ln w="12700">
            <a:miter lim="400000"/>
          </a:ln>
        </p:spPr>
      </p:pic>
      <p:pic>
        <p:nvPicPr>
          <p:cNvPr id="205" name="JSTOR__The_American_Economic_Review__Vol__95__No__3__Jun___2005___pp__546-579-5.jpg" descr="JSTOR__The_American_Economic_Review__Vol__95__No__3__Jun___2005___pp__546-579-5.jpg"/>
          <p:cNvPicPr>
            <a:picLocks noChangeAspect="1"/>
          </p:cNvPicPr>
          <p:nvPr/>
        </p:nvPicPr>
        <p:blipFill>
          <a:blip r:embed="rId3">
            <a:extLst/>
          </a:blip>
          <a:stretch>
            <a:fillRect/>
          </a:stretch>
        </p:blipFill>
        <p:spPr>
          <a:xfrm>
            <a:off x="3317875" y="1209675"/>
            <a:ext cx="2849563" cy="788988"/>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AJR"/>
          <p:cNvSpPr txBox="1"/>
          <p:nvPr>
            <p:ph type="title" idx="4294967295"/>
          </p:nvPr>
        </p:nvSpPr>
        <p:spPr>
          <a:xfrm>
            <a:off x="457200" y="274637"/>
            <a:ext cx="8229600" cy="1143001"/>
          </a:xfrm>
          <a:prstGeom prst="rect">
            <a:avLst/>
          </a:prstGeom>
        </p:spPr>
        <p:txBody>
          <a:bodyPr>
            <a:normAutofit fontScale="100000" lnSpcReduction="0"/>
          </a:bodyPr>
          <a:lstStyle>
            <a:lvl1pPr>
              <a:defRPr b="0" sz="4400">
                <a:solidFill>
                  <a:srgbClr val="000000"/>
                </a:solidFill>
              </a:defRPr>
            </a:lvl1pPr>
          </a:lstStyle>
          <a:p>
            <a:pPr/>
            <a:r>
              <a:t>AJR</a:t>
            </a:r>
          </a:p>
        </p:txBody>
      </p:sp>
      <p:pic>
        <p:nvPicPr>
          <p:cNvPr id="208" name="JSTOR__The_American_Economic_Review__Vol__95__No__3__Jun___2005___pp__546-579-9.jpg" descr="JSTOR__The_American_Economic_Review__Vol__95__No__3__Jun___2005___pp__546-579-9.jpg"/>
          <p:cNvPicPr>
            <a:picLocks noChangeAspect="1"/>
          </p:cNvPicPr>
          <p:nvPr/>
        </p:nvPicPr>
        <p:blipFill>
          <a:blip r:embed="rId2">
            <a:extLst/>
          </a:blip>
          <a:stretch>
            <a:fillRect/>
          </a:stretch>
        </p:blipFill>
        <p:spPr>
          <a:xfrm>
            <a:off x="2643187" y="1358900"/>
            <a:ext cx="3929063" cy="549910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We Have a Very Keen-Eyed Contemporary Observer:…"/>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406908">
              <a:spcBef>
                <a:spcPts val="0"/>
              </a:spcBef>
              <a:buSzTx/>
              <a:buFontTx/>
              <a:buNone/>
              <a:defRPr b="1" sz="2136">
                <a:latin typeface="+mj-lt"/>
                <a:ea typeface="+mj-ea"/>
                <a:cs typeface="+mj-cs"/>
                <a:sym typeface="Helvetica"/>
              </a:defRPr>
            </a:pPr>
            <a:r>
              <a:t>We Have a Very Keen-Eyed Contemporary Observer:</a:t>
            </a:r>
          </a:p>
          <a:p>
            <a:pPr marL="214162" indent="-214162" defTabSz="406908">
              <a:spcBef>
                <a:spcPts val="0"/>
              </a:spcBef>
              <a:buFontTx/>
              <a:defRPr sz="1779">
                <a:latin typeface="Times New Roman"/>
                <a:ea typeface="Times New Roman"/>
                <a:cs typeface="Times New Roman"/>
                <a:sym typeface="Times New Roman"/>
              </a:defRPr>
            </a:pPr>
            <a:r>
              <a:rPr b="1">
                <a:latin typeface="+mj-lt"/>
                <a:ea typeface="+mj-ea"/>
                <a:cs typeface="+mj-cs"/>
                <a:sym typeface="Helvetica"/>
              </a:rPr>
              <a:t>Read: </a:t>
            </a:r>
            <a:r>
              <a:t>Christopher Berry (2018): </a:t>
            </a:r>
            <a:r>
              <a:rPr i="1"/>
              <a:t>Adam Smith: A Very Short Introduction,</a:t>
            </a:r>
            <a:r>
              <a:t> chs. 1, 4-6</a:t>
            </a:r>
            <a:r>
              <a:rPr i="1"/>
              <a:t> </a:t>
            </a:r>
            <a:r>
              <a:t>&lt;</a:t>
            </a:r>
            <a:r>
              <a:rPr u="sng">
                <a:solidFill>
                  <a:srgbClr val="0000FF"/>
                </a:solidFill>
                <a:uFill>
                  <a:solidFill>
                    <a:srgbClr val="0000FF"/>
                  </a:solidFill>
                </a:uFill>
                <a:hlinkClick r:id="rId2" invalidUrl="" action="" tgtFrame="" tooltip="" history="1" highlightClick="0" endSnd="0"/>
              </a:rPr>
              <a:t>https://delong.typepad.com/files/berry-smith.pdf</a:t>
            </a:r>
            <a:r>
              <a:t>&gt;</a:t>
            </a:r>
          </a:p>
          <a:p>
            <a:pPr marL="214162" indent="-214162" defTabSz="406908">
              <a:spcBef>
                <a:spcPts val="0"/>
              </a:spcBef>
              <a:buFontTx/>
              <a:defRPr sz="1779">
                <a:latin typeface="Times New Roman"/>
                <a:ea typeface="Times New Roman"/>
                <a:cs typeface="Times New Roman"/>
                <a:sym typeface="Times New Roman"/>
              </a:defRPr>
            </a:pPr>
            <a:r>
              <a:t>The market economy as a game changer</a:t>
            </a:r>
          </a:p>
          <a:p>
            <a:pPr marL="214162" indent="-214162" defTabSz="406908">
              <a:spcBef>
                <a:spcPts val="0"/>
              </a:spcBef>
              <a:buFontTx/>
              <a:defRPr sz="1779">
                <a:latin typeface="Times New Roman"/>
                <a:ea typeface="Times New Roman"/>
                <a:cs typeface="Times New Roman"/>
                <a:sym typeface="Times New Roman"/>
              </a:defRPr>
            </a:pPr>
            <a:r>
              <a:t>Commercial society:</a:t>
            </a:r>
          </a:p>
          <a:p>
            <a:pPr lvl="1" marL="553252" indent="-214162" defTabSz="406908">
              <a:spcBef>
                <a:spcPts val="0"/>
              </a:spcBef>
              <a:buFontTx/>
              <a:buChar char="•"/>
              <a:defRPr sz="1779">
                <a:latin typeface="Times New Roman"/>
                <a:ea typeface="Times New Roman"/>
                <a:cs typeface="Times New Roman"/>
                <a:sym typeface="Times New Roman"/>
              </a:defRPr>
            </a:pPr>
            <a:r>
              <a:t>Hunter, shepherd, agricultural, and commercial stages…</a:t>
            </a:r>
          </a:p>
          <a:p>
            <a:pPr lvl="1" marL="553252" indent="-214162" defTabSz="406908">
              <a:spcBef>
                <a:spcPts val="0"/>
              </a:spcBef>
              <a:buFontTx/>
              <a:buChar char="•"/>
              <a:defRPr sz="1779">
                <a:latin typeface="Times New Roman"/>
                <a:ea typeface="Times New Roman"/>
                <a:cs typeface="Times New Roman"/>
                <a:sym typeface="Times New Roman"/>
              </a:defRPr>
            </a:pPr>
            <a:r>
              <a:t>“It is Smith’s explicit reference to a ‘commercial society’ that is distinctive and Smith here is a pioneer…”</a:t>
            </a:r>
          </a:p>
          <a:p>
            <a:pPr lvl="1" marL="553252" indent="-214162" defTabSz="406908">
              <a:spcBef>
                <a:spcPts val="0"/>
              </a:spcBef>
              <a:buFontTx/>
              <a:buChar char="•"/>
              <a:defRPr sz="1779">
                <a:latin typeface="Times New Roman"/>
                <a:ea typeface="Times New Roman"/>
                <a:cs typeface="Times New Roman"/>
                <a:sym typeface="Times New Roman"/>
              </a:defRPr>
            </a:pPr>
            <a:r>
              <a:t>Agrarian-Age power lies with the owners of land, and government is ‘a combination of the rich to oppress the poor’</a:t>
            </a:r>
          </a:p>
          <a:p>
            <a:pPr lvl="1" marL="553252" indent="-214162" defTabSz="406908">
              <a:spcBef>
                <a:spcPts val="0"/>
              </a:spcBef>
              <a:buFontTx/>
              <a:buChar char="•"/>
              <a:defRPr sz="1779">
                <a:latin typeface="Times New Roman"/>
                <a:ea typeface="Times New Roman"/>
                <a:cs typeface="Times New Roman"/>
                <a:sym typeface="Times New Roman"/>
              </a:defRPr>
            </a:pPr>
            <a:r>
              <a:t>Commercial society sees the growth of the rule of law—and a government that can enforce its property-rights order against local notables, roving bandits, </a:t>
            </a:r>
            <a:r>
              <a:rPr i="1"/>
              <a:t>and its own functionaries…</a:t>
            </a:r>
          </a:p>
          <a:p>
            <a:pPr lvl="1" marL="553252" indent="-214162" defTabSz="406908">
              <a:spcBef>
                <a:spcPts val="0"/>
              </a:spcBef>
              <a:buFontTx/>
              <a:buChar char="•"/>
              <a:defRPr sz="1779">
                <a:latin typeface="Times New Roman"/>
                <a:ea typeface="Times New Roman"/>
                <a:cs typeface="Times New Roman"/>
                <a:sym typeface="Times New Roman"/>
              </a:defRPr>
            </a:pPr>
          </a:p>
          <a:p>
            <a:pPr lvl="1" marL="553252" indent="-214162" defTabSz="406908">
              <a:spcBef>
                <a:spcPts val="0"/>
              </a:spcBef>
              <a:buFontTx/>
              <a:buChar char="•"/>
              <a:defRPr sz="1779">
                <a:latin typeface="Times New Roman"/>
                <a:ea typeface="Times New Roman"/>
                <a:cs typeface="Times New Roman"/>
                <a:sym typeface="Times New Roman"/>
              </a:defRPr>
            </a:pPr>
          </a:p>
          <a:p>
            <a:pPr marL="214162" indent="-214162" defTabSz="406908">
              <a:spcBef>
                <a:spcPts val="0"/>
              </a:spcBef>
              <a:buFontTx/>
              <a:defRPr sz="1779">
                <a:latin typeface="Times New Roman"/>
                <a:ea typeface="Times New Roman"/>
                <a:cs typeface="Times New Roman"/>
                <a:sym typeface="Times New Roman"/>
              </a:defRPr>
            </a:pPr>
          </a:p>
          <a:p>
            <a:pPr marL="0" indent="0" defTabSz="406908">
              <a:spcBef>
                <a:spcPts val="0"/>
              </a:spcBef>
              <a:buSzTx/>
              <a:buFontTx/>
              <a:buNone/>
              <a:defRPr b="1" sz="2136">
                <a:latin typeface="+mj-lt"/>
                <a:ea typeface="+mj-ea"/>
                <a:cs typeface="+mj-cs"/>
                <a:sym typeface="Helvetica"/>
              </a:defRPr>
            </a:pPr>
          </a:p>
        </p:txBody>
      </p:sp>
      <p:sp>
        <p:nvSpPr>
          <p:cNvPr id="211" name="Commercial Revolutions III"/>
          <p:cNvSpPr txBox="1"/>
          <p:nvPr>
            <p:ph type="title" idx="4294967295"/>
          </p:nvPr>
        </p:nvSpPr>
        <p:spPr>
          <a:xfrm>
            <a:off x="277663" y="-1"/>
            <a:ext cx="8572501" cy="1270001"/>
          </a:xfrm>
          <a:prstGeom prst="rect">
            <a:avLst/>
          </a:prstGeom>
        </p:spPr>
        <p:txBody>
          <a:bodyPr>
            <a:normAutofit fontScale="100000" lnSpcReduction="0"/>
          </a:bodyPr>
          <a:lstStyle>
            <a:lvl1pPr defTabSz="393192">
              <a:defRPr sz="5160">
                <a:latin typeface="+mj-lt"/>
                <a:ea typeface="+mj-ea"/>
                <a:cs typeface="+mj-cs"/>
                <a:sym typeface="Helvetica"/>
              </a:defRPr>
            </a:lvl1pPr>
          </a:lstStyle>
          <a:p>
            <a:pPr/>
            <a:r>
              <a:t>Commercial Revolutions III</a:t>
            </a:r>
          </a:p>
        </p:txBody>
      </p:sp>
      <p:sp>
        <p:nvSpPr>
          <p:cNvPr id="212"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Friedrich Engels:…"/>
          <p:cNvSpPr txBox="1"/>
          <p:nvPr>
            <p:ph type="body" idx="4294967295"/>
          </p:nvPr>
        </p:nvSpPr>
        <p:spPr>
          <a:xfrm>
            <a:off x="277663" y="1267122"/>
            <a:ext cx="8572501" cy="5080001"/>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Friedrich Engels:</a:t>
            </a:r>
          </a:p>
          <a:p>
            <a:pPr marL="240631" indent="-240631">
              <a:spcBef>
                <a:spcPts val="0"/>
              </a:spcBef>
              <a:buFontTx/>
              <a:defRPr sz="2000">
                <a:latin typeface="Times New Roman"/>
                <a:ea typeface="Times New Roman"/>
                <a:cs typeface="Times New Roman"/>
                <a:sym typeface="Times New Roman"/>
              </a:defRPr>
            </a:pPr>
            <a:r>
              <a:t>“Exceptional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lords…” </a:t>
            </a:r>
            <a:r>
              <a:rPr i="1"/>
              <a:t>Origin of the Family…</a:t>
            </a:r>
          </a:p>
          <a:p>
            <a:pPr marL="240631" indent="-240631">
              <a:spcBef>
                <a:spcPts val="0"/>
              </a:spcBef>
              <a:buFontTx/>
              <a:defRPr sz="2000">
                <a:latin typeface="Times New Roman"/>
                <a:ea typeface="Times New Roman"/>
                <a:cs typeface="Times New Roman"/>
                <a:sym typeface="Times New Roman"/>
              </a:defRPr>
            </a:pPr>
            <a:r>
              <a:t>It was in the kings’ and their bureaucracies’ interests—and they were (sometimes) able to make it stick.</a:t>
            </a:r>
          </a:p>
        </p:txBody>
      </p:sp>
      <p:sp>
        <p:nvSpPr>
          <p:cNvPr id="215" name="Why the Emergence of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a:t>
            </a:r>
          </a:p>
        </p:txBody>
      </p:sp>
      <p:sp>
        <p:nvSpPr>
          <p:cNvPr id="216"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Adam Smith, according to Berr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365760">
              <a:spcBef>
                <a:spcPts val="0"/>
              </a:spcBef>
              <a:buSzTx/>
              <a:buFontTx/>
              <a:buNone/>
              <a:defRPr b="1" sz="1920">
                <a:latin typeface="+mj-lt"/>
                <a:ea typeface="+mj-ea"/>
                <a:cs typeface="+mj-cs"/>
                <a:sym typeface="Helvetica"/>
              </a:defRPr>
            </a:pPr>
            <a:r>
              <a:t>Adam Smith, according to Berry:</a:t>
            </a:r>
          </a:p>
          <a:p>
            <a:pPr marL="192505" indent="-192505" defTabSz="365760">
              <a:spcBef>
                <a:spcPts val="0"/>
              </a:spcBef>
              <a:buFontTx/>
              <a:defRPr sz="1600">
                <a:latin typeface="Times New Roman"/>
                <a:ea typeface="Times New Roman"/>
                <a:cs typeface="Times New Roman"/>
                <a:sym typeface="Times New Roman"/>
              </a:defRPr>
            </a:pPr>
            <a:r>
              <a:t>“The feudal lords were masters… settled disputes, enforced discipline, and commanded their tenants to fight on their behalf….. [But] when foreign commerce introduced… what Smith deliberately calls frivolous and useless goods (he mentions diamond buckles) the lords sold off their land or granted long leases… undermine[d] their power to command and their ability to act as judges because those who had been previously dependent became independent: ‘For the gratification of the most childish, the meanest and the most sordid of all vanities’… these landlords gradually bartered away their whole power and authority (WN 419)…</a:t>
            </a:r>
          </a:p>
          <a:p>
            <a:pPr marL="192505" indent="-192505" defTabSz="365760">
              <a:spcBef>
                <a:spcPts val="0"/>
              </a:spcBef>
              <a:buFontTx/>
              <a:defRPr sz="1600">
                <a:latin typeface="Times New Roman"/>
                <a:ea typeface="Times New Roman"/>
                <a:cs typeface="Times New Roman"/>
                <a:sym typeface="Times New Roman"/>
              </a:defRPr>
            </a:pPr>
            <a:r>
              <a:t>“Smith calls this change a ‘revolution of the greatest importance to the publick happiness’ (WN 422)…</a:t>
            </a:r>
          </a:p>
          <a:p>
            <a:pPr lvl="1" marL="497305" indent="-192505" defTabSz="365760">
              <a:spcBef>
                <a:spcPts val="0"/>
              </a:spcBef>
              <a:buFontTx/>
              <a:buChar char="•"/>
              <a:defRPr sz="1600">
                <a:latin typeface="Times New Roman"/>
                <a:ea typeface="Times New Roman"/>
                <a:cs typeface="Times New Roman"/>
                <a:sym typeface="Times New Roman"/>
              </a:defRPr>
            </a:pPr>
            <a:r>
              <a:t>But it was not brought about with the deliberate aim to further the public good…</a:t>
            </a:r>
          </a:p>
          <a:p>
            <a:pPr lvl="1" marL="497305" indent="-192505" defTabSz="365760">
              <a:spcBef>
                <a:spcPts val="0"/>
              </a:spcBef>
              <a:buFontTx/>
              <a:buChar char="•"/>
              <a:defRPr sz="1600">
                <a:latin typeface="Times New Roman"/>
                <a:ea typeface="Times New Roman"/>
                <a:cs typeface="Times New Roman"/>
                <a:sym typeface="Times New Roman"/>
              </a:defRPr>
            </a:pPr>
            <a:r>
              <a:t>It was, rather, an example of unintended consequences.</a:t>
            </a:r>
          </a:p>
          <a:p>
            <a:pPr marL="192505" indent="-192505" defTabSz="365760">
              <a:spcBef>
                <a:spcPts val="0"/>
              </a:spcBef>
              <a:buFontTx/>
              <a:defRPr sz="1600">
                <a:latin typeface="Times New Roman"/>
                <a:ea typeface="Times New Roman"/>
                <a:cs typeface="Times New Roman"/>
                <a:sym typeface="Times New Roman"/>
              </a:defRPr>
            </a:pPr>
            <a:r>
              <a:t>This made possible the ‘regular administration of justice’. </a:t>
            </a:r>
          </a:p>
          <a:p>
            <a:pPr marL="192505" indent="-192505" defTabSz="365760">
              <a:spcBef>
                <a:spcPts val="0"/>
              </a:spcBef>
              <a:buFontTx/>
              <a:defRPr sz="1600">
                <a:latin typeface="Times New Roman"/>
                <a:ea typeface="Times New Roman"/>
                <a:cs typeface="Times New Roman"/>
                <a:sym typeface="Times New Roman"/>
              </a:defRPr>
            </a:pPr>
            <a:r>
              <a:t>The establishment of that uniformity is crucial</a:t>
            </a:r>
          </a:p>
          <a:p>
            <a:pPr marL="192505" indent="-192505" defTabSz="365760">
              <a:spcBef>
                <a:spcPts val="0"/>
              </a:spcBef>
              <a:buFontTx/>
              <a:defRPr sz="1600">
                <a:latin typeface="Times New Roman"/>
                <a:ea typeface="Times New Roman"/>
                <a:cs typeface="Times New Roman"/>
                <a:sym typeface="Times New Roman"/>
              </a:defRPr>
            </a:pPr>
            <a:r>
              <a:t>Without it a commercial society is not possible</a:t>
            </a:r>
          </a:p>
          <a:p>
            <a:pPr marL="192505" indent="-192505" defTabSz="365760">
              <a:spcBef>
                <a:spcPts val="0"/>
              </a:spcBef>
              <a:buFontTx/>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marL="192505" indent="-192505" defTabSz="365760">
              <a:spcBef>
                <a:spcPts val="0"/>
              </a:spcBef>
              <a:buFontTx/>
              <a:defRPr sz="1600">
                <a:latin typeface="Times New Roman"/>
                <a:ea typeface="Times New Roman"/>
                <a:cs typeface="Times New Roman"/>
                <a:sym typeface="Times New Roman"/>
              </a:defRPr>
            </a:pPr>
          </a:p>
          <a:p>
            <a:pPr marL="0" indent="0" defTabSz="365760">
              <a:spcBef>
                <a:spcPts val="0"/>
              </a:spcBef>
              <a:buSzTx/>
              <a:buFontTx/>
              <a:buNone/>
              <a:defRPr b="1" sz="1920">
                <a:latin typeface="+mj-lt"/>
                <a:ea typeface="+mj-ea"/>
                <a:cs typeface="+mj-cs"/>
                <a:sym typeface="Helvetica"/>
              </a:defRPr>
            </a:pPr>
          </a:p>
        </p:txBody>
      </p:sp>
      <p:sp>
        <p:nvSpPr>
          <p:cNvPr id="219" name="Why the Emergence of “Commercial Society”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 II</a:t>
            </a:r>
          </a:p>
        </p:txBody>
      </p:sp>
      <p:sp>
        <p:nvSpPr>
          <p:cNvPr id="220"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 name="Midterm Next Tuesday…"/>
          <p:cNvSpPr txBox="1"/>
          <p:nvPr>
            <p:ph type="body" idx="4294967295"/>
          </p:nvPr>
        </p:nvSpPr>
        <p:spPr>
          <a:xfrm>
            <a:off x="277663" y="1267122"/>
            <a:ext cx="8572501" cy="5080001"/>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Midterm Next Tuesday</a:t>
            </a:r>
          </a:p>
          <a:p>
            <a:pPr marL="240631" indent="-240631">
              <a:spcBef>
                <a:spcPts val="0"/>
              </a:spcBef>
              <a:buFontTx/>
              <a:defRPr sz="2000">
                <a:latin typeface="Times New Roman"/>
                <a:ea typeface="Times New Roman"/>
                <a:cs typeface="Times New Roman"/>
                <a:sym typeface="Times New Roman"/>
              </a:defRPr>
            </a:pPr>
            <a:r>
              <a:t>Instructor reality check…</a:t>
            </a:r>
          </a:p>
          <a:p>
            <a:pPr marL="240631" indent="-240631">
              <a:spcBef>
                <a:spcPts val="0"/>
              </a:spcBef>
              <a:buFontTx/>
              <a:defRPr sz="2000">
                <a:latin typeface="Times New Roman"/>
                <a:ea typeface="Times New Roman"/>
                <a:cs typeface="Times New Roman"/>
                <a:sym typeface="Times New Roman"/>
              </a:defRPr>
            </a:pPr>
            <a:r>
              <a:t>60% 12 short-answer questions</a:t>
            </a:r>
          </a:p>
          <a:p>
            <a:pPr marL="240631" indent="-240631">
              <a:spcBef>
                <a:spcPts val="0"/>
              </a:spcBef>
              <a:buFontTx/>
              <a:defRPr sz="2000">
                <a:latin typeface="Times New Roman"/>
                <a:ea typeface="Times New Roman"/>
                <a:cs typeface="Times New Roman"/>
                <a:sym typeface="Times New Roman"/>
              </a:defRPr>
            </a:pPr>
            <a:r>
              <a:t>40% essay</a:t>
            </a:r>
          </a:p>
          <a:p>
            <a:pPr lvl="1" marL="621631" indent="-240631">
              <a:spcBef>
                <a:spcPts val="0"/>
              </a:spcBef>
              <a:buFontTx/>
              <a:buChar char="•"/>
              <a:defRPr sz="2000">
                <a:latin typeface="Times New Roman"/>
                <a:ea typeface="Times New Roman"/>
                <a:cs typeface="Times New Roman"/>
                <a:sym typeface="Times New Roman"/>
              </a:defRPr>
            </a:pPr>
            <a:r>
              <a:t>60 sample short-answer questions: &lt;</a:t>
            </a:r>
            <a:r>
              <a:rPr u="sng">
                <a:solidFill>
                  <a:srgbClr val="0000FF"/>
                </a:solidFill>
                <a:uFill>
                  <a:solidFill>
                    <a:srgbClr val="0000FF"/>
                  </a:solidFill>
                </a:uFill>
                <a:hlinkClick r:id="rId2" invalidUrl="" action="" tgtFrame="" tooltip="" history="1" highlightClick="0" endSnd="0"/>
              </a:rPr>
              <a:t>https://bcourses.berkeley.edu/courses/1487685/discussion_topics/5685922</a:t>
            </a:r>
            <a:r>
              <a:t>&gt;</a:t>
            </a:r>
          </a:p>
          <a:p>
            <a:pPr lvl="1" marL="621631" indent="-240631">
              <a:spcBef>
                <a:spcPts val="0"/>
              </a:spcBef>
              <a:buFontTx/>
              <a:buChar char="•"/>
              <a:defRPr sz="2000">
                <a:latin typeface="Times New Roman"/>
                <a:ea typeface="Times New Roman"/>
                <a:cs typeface="Times New Roman"/>
                <a:sym typeface="Times New Roman"/>
              </a:defRPr>
            </a:pPr>
            <a:r>
              <a:t>30 sample questions and answers: &lt;</a:t>
            </a:r>
            <a:r>
              <a:rPr u="sng">
                <a:solidFill>
                  <a:srgbClr val="0000FF"/>
                </a:solidFill>
                <a:uFill>
                  <a:solidFill>
                    <a:srgbClr val="0000FF"/>
                  </a:solidFill>
                </a:uFill>
                <a:hlinkClick r:id="rId3" invalidUrl="" action="" tgtFrame="" tooltip="" history="1" highlightClick="0" endSnd="0"/>
              </a:rPr>
              <a:t>https://bcourses.berkeley.edu/courses/1487685/discussion_topics/5687341</a:t>
            </a:r>
            <a:r>
              <a:t>&gt;</a:t>
            </a:r>
          </a:p>
          <a:p>
            <a:pPr marL="0" indent="0">
              <a:spcBef>
                <a:spcPts val="0"/>
              </a:spcBef>
              <a:buSzTx/>
              <a:buFontTx/>
              <a:buNone/>
              <a:defRPr b="1" sz="2400">
                <a:latin typeface="+mj-lt"/>
                <a:ea typeface="+mj-ea"/>
                <a:cs typeface="+mj-cs"/>
                <a:sym typeface="Helvetica"/>
              </a:defRPr>
            </a:pPr>
          </a:p>
          <a:p>
            <a:pPr marL="0" indent="0">
              <a:spcBef>
                <a:spcPts val="0"/>
              </a:spcBef>
              <a:buSzTx/>
              <a:buFontTx/>
              <a:buNone/>
              <a:defRPr b="1" sz="2400">
                <a:latin typeface="+mj-lt"/>
                <a:ea typeface="+mj-ea"/>
                <a:cs typeface="+mj-cs"/>
                <a:sym typeface="Helvetica"/>
              </a:defRPr>
            </a:pPr>
            <a:r>
              <a:t>Assignment 5: DATA SCIENCE!!</a:t>
            </a:r>
          </a:p>
          <a:p>
            <a:pPr marL="240631" indent="-240631">
              <a:spcBef>
                <a:spcPts val="0"/>
              </a:spcBef>
              <a:buFontTx/>
              <a:defRPr sz="2000">
                <a:latin typeface="Times New Roman"/>
                <a:ea typeface="Times New Roman"/>
                <a:cs typeface="Times New Roman"/>
                <a:sym typeface="Times New Roman"/>
              </a:defRPr>
            </a:pPr>
            <a:r>
              <a:t>Simulations with the Solow Model: &lt;</a:t>
            </a:r>
            <a:r>
              <a:rPr u="sng">
                <a:solidFill>
                  <a:srgbClr val="0000FF"/>
                </a:solidFill>
                <a:uFill>
                  <a:solidFill>
                    <a:srgbClr val="0000FF"/>
                  </a:solidFill>
                </a:uFill>
                <a:hlinkClick r:id="rId4" invalidUrl="" action="" tgtFrame="" tooltip="" history="1" highlightClick="0" endSnd="0"/>
              </a:rPr>
              <a:t>https://bcourses.berkeley.edu/courses/1487685/assignments/8065916</a:t>
            </a:r>
            <a:r>
              <a:t>&gt;</a:t>
            </a:r>
          </a:p>
          <a:p>
            <a:pPr lvl="1" marL="621631" indent="-240631">
              <a:spcBef>
                <a:spcPts val="0"/>
              </a:spcBef>
              <a:buFontTx/>
              <a:buChar char="•"/>
              <a:defRPr sz="2000">
                <a:latin typeface="Times New Roman"/>
                <a:ea typeface="Times New Roman"/>
                <a:cs typeface="Times New Roman"/>
                <a:sym typeface="Times New Roman"/>
              </a:defRPr>
            </a:pPr>
            <a:r>
              <a:t>Is this useful in understanding what is going on with the model?</a:t>
            </a:r>
          </a:p>
          <a:p>
            <a:pPr lvl="1" marL="621631" indent="-240631">
              <a:spcBef>
                <a:spcPts val="0"/>
              </a:spcBef>
              <a:buFontTx/>
              <a:buChar char="•"/>
              <a:defRPr sz="2000">
                <a:latin typeface="Times New Roman"/>
                <a:ea typeface="Times New Roman"/>
                <a:cs typeface="Times New Roman"/>
                <a:sym typeface="Times New Roman"/>
              </a:defRPr>
            </a:pPr>
            <a:r>
              <a:t>Is this useful in understanding what is going on with the economy?</a:t>
            </a:r>
          </a:p>
          <a:p>
            <a:pPr lvl="1" marL="621631" indent="-240631">
              <a:spcBef>
                <a:spcPts val="0"/>
              </a:spcBef>
              <a:buFontTx/>
              <a:buChar char="•"/>
              <a:defRPr sz="2000">
                <a:latin typeface="Times New Roman"/>
                <a:ea typeface="Times New Roman"/>
                <a:cs typeface="Times New Roman"/>
                <a:sym typeface="Times New Roman"/>
              </a:defRPr>
            </a:pPr>
            <a:r>
              <a:t>Is this useful in building tools that will be useful later on?</a:t>
            </a:r>
          </a:p>
        </p:txBody>
      </p:sp>
      <p:sp>
        <p:nvSpPr>
          <p:cNvPr id="48" name="Administrat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Administration</a:t>
            </a:r>
          </a:p>
        </p:txBody>
      </p:sp>
      <p:sp>
        <p:nvSpPr>
          <p:cNvPr id="49" name="9:45-9: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9:45-9:50</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Marcher Lords: Warwick the Kingmak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Marcher Lords: Warwick the Kingmaker</a:t>
            </a:r>
          </a:p>
        </p:txBody>
      </p:sp>
      <p:sp>
        <p:nvSpPr>
          <p:cNvPr id="223" name="Adam Smith: In a country where there is no foreign commerce, nor any of the finer manufactures, a man of £10,000 a-year cannot well employ his revenue in any other way than in maintaining, perhaps, 1000 families, who are all of them necessarily at his command. In the present state of Europe, a man of £10,000 a-year can spend his whole revenue, and he generally does so, without directly maintaining twenty people, or being able to command more than ten footmen, not worth the commanding……"/>
          <p:cNvSpPr txBox="1"/>
          <p:nvPr/>
        </p:nvSpPr>
        <p:spPr>
          <a:xfrm>
            <a:off x="277663" y="1270000"/>
            <a:ext cx="8572501" cy="51714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80473" indent="-180473">
              <a:buSzPct val="100000"/>
              <a:buChar char="•"/>
              <a:defRPr sz="2100">
                <a:latin typeface="Times New Roman"/>
                <a:ea typeface="Times New Roman"/>
                <a:cs typeface="Times New Roman"/>
                <a:sym typeface="Times New Roman"/>
              </a:defRPr>
            </a:pPr>
            <a:r>
              <a:rPr b="1">
                <a:latin typeface="+mj-lt"/>
                <a:ea typeface="+mj-ea"/>
                <a:cs typeface="+mj-cs"/>
                <a:sym typeface="Helvetica"/>
              </a:rPr>
              <a:t>Adam Smith</a:t>
            </a:r>
            <a:r>
              <a:rPr b="1"/>
              <a:t>: </a:t>
            </a:r>
            <a:r>
              <a:t>In a country where there is no foreign commerce, nor any of the finer manufactures, a man of £10,000 a-year cannot well employ his revenue in any other way than in maintaining, perhaps, 1000 families, who are all of them necessarily at his command. In the present state of Europe, a man of £10,000 a-year can spend his whole revenue, and he generally does so, without directly maintaining twenty people, or being able to command more than ten footmen, not worth the commanding…</a:t>
            </a:r>
          </a:p>
          <a:p>
            <a:pPr marL="180473" indent="-180473">
              <a:buSzPct val="100000"/>
              <a:buChar char="•"/>
              <a:defRPr sz="2100">
                <a:latin typeface="Times New Roman"/>
                <a:ea typeface="Times New Roman"/>
                <a:cs typeface="Times New Roman"/>
                <a:sym typeface="Times New Roman"/>
              </a:defRPr>
            </a:pPr>
            <a:r>
              <a:t>Indirectly, perhaps, he maintains as great, or even a greater number of people…. The quantity of precious productions for which he exchanges his whole revenue be very small, the number of workmen employed in collecting and preparing it must necessarily have been very great…. He indirectly pays all those wages and profits, and thus indirectly contributes to the maintenance of all the workmen and their employers….. </a:t>
            </a:r>
          </a:p>
          <a:p>
            <a:pPr marL="180473" indent="-180473">
              <a:buSzPct val="100000"/>
              <a:buChar char="•"/>
              <a:defRPr sz="2100">
                <a:latin typeface="Times New Roman"/>
                <a:ea typeface="Times New Roman"/>
                <a:cs typeface="Times New Roman"/>
                <a:sym typeface="Times New Roman"/>
              </a:defRPr>
            </a:pPr>
            <a:r>
              <a:t>Though he contributes, therefore, to the maintenance of them all, they are all more or less independent of him, because generally they can all be maintained without him…</a:t>
            </a:r>
          </a:p>
        </p:txBody>
      </p:sp>
      <p:sp>
        <p:nvSpPr>
          <p:cNvPr id="224"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Commercial Revolution Prosperit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224027">
              <a:spcBef>
                <a:spcPts val="0"/>
              </a:spcBef>
              <a:buSzTx/>
              <a:buFontTx/>
              <a:buNone/>
              <a:defRPr b="1" sz="2352">
                <a:latin typeface="+mj-lt"/>
                <a:ea typeface="+mj-ea"/>
                <a:cs typeface="+mj-cs"/>
                <a:sym typeface="Helvetica"/>
              </a:defRPr>
            </a:pPr>
            <a:r>
              <a:t>Commercial Revolution Prosperity:</a:t>
            </a:r>
          </a:p>
          <a:p>
            <a:pPr marL="196515" indent="-196515" defTabSz="224027">
              <a:spcBef>
                <a:spcPts val="500"/>
              </a:spcBef>
              <a:buFontTx/>
              <a:defRPr sz="1764">
                <a:latin typeface="Times New Roman"/>
                <a:ea typeface="Times New Roman"/>
                <a:cs typeface="Times New Roman"/>
                <a:sym typeface="Times New Roman"/>
              </a:defRPr>
            </a:pPr>
            <a:r>
              <a:t>“Universal opulence which extends itself to the lowest ranks of the people…”</a:t>
            </a:r>
          </a:p>
          <a:p>
            <a:pPr marL="196515" indent="-196515" defTabSz="224027">
              <a:spcBef>
                <a:spcPts val="500"/>
              </a:spcBef>
              <a:buFontTx/>
              <a:defRPr sz="1764">
                <a:latin typeface="Times New Roman"/>
                <a:ea typeface="Times New Roman"/>
                <a:cs typeface="Times New Roman"/>
                <a:sym typeface="Times New Roman"/>
              </a:defRPr>
            </a:pPr>
            <a:r>
              <a:t>Because of the division of labor…</a:t>
            </a:r>
          </a:p>
          <a:p>
            <a:pPr marL="196515" indent="-196515" defTabSz="224027">
              <a:spcBef>
                <a:spcPts val="500"/>
              </a:spcBef>
              <a:buFontTx/>
              <a:defRPr sz="1764">
                <a:latin typeface="Times New Roman"/>
                <a:ea typeface="Times New Roman"/>
                <a:cs typeface="Times New Roman"/>
                <a:sym typeface="Times New Roman"/>
              </a:defRPr>
            </a:pPr>
            <a:r>
              <a:t>Possible only in a well-governed society…</a:t>
            </a:r>
          </a:p>
          <a:p>
            <a:pPr marL="196515" indent="-196515" defTabSz="224027">
              <a:spcBef>
                <a:spcPts val="500"/>
              </a:spcBef>
              <a:buFontTx/>
              <a:defRPr sz="1764">
                <a:latin typeface="Times New Roman"/>
                <a:ea typeface="Times New Roman"/>
                <a:cs typeface="Times New Roman"/>
                <a:sym typeface="Times New Roman"/>
              </a:defRPr>
            </a:pPr>
            <a:r>
              <a:t>Berry: “Through the division of labour ten individuals could make 48,000 pins a day—equivalent to 4,800 each. But if each individual performed all the tasks required (drawing, straightening, cutting, pointing the wire, and so on) then less than twenty would have been manufactured. He gives three reasons for this: increased dexterity that comes from reducing each individual’s task to ‘one simple operation’; time-saving that stems from not having to transfer from one task to the next; and inventing better ways of executing the task prompted by the concentration on one task…”</a:t>
            </a:r>
          </a:p>
          <a:p>
            <a:pPr marL="196515" indent="-196515" defTabSz="224027">
              <a:spcBef>
                <a:spcPts val="500"/>
              </a:spcBef>
              <a:buFontTx/>
              <a:defRPr sz="1764">
                <a:latin typeface="Times New Roman"/>
                <a:ea typeface="Times New Roman"/>
                <a:cs typeface="Times New Roman"/>
                <a:sym typeface="Times New Roman"/>
              </a:defRPr>
            </a:pPr>
            <a:r>
              <a:t>Division of labor depends on the extent of the market…</a:t>
            </a:r>
          </a:p>
          <a:p>
            <a:pPr marL="196515" indent="-196515" defTabSz="224027">
              <a:spcBef>
                <a:spcPts val="500"/>
              </a:spcBef>
              <a:buFontTx/>
              <a:defRPr sz="1764">
                <a:latin typeface="Times New Roman"/>
                <a:ea typeface="Times New Roman"/>
                <a:cs typeface="Times New Roman"/>
                <a:sym typeface="Times New Roman"/>
              </a:defRPr>
            </a:pPr>
            <a:r>
              <a:t>And self-interest: “it is not from the benevolence of the butcher, the brewer or the baker that we expect our dinner, but from their regard to their own interest. We address ourselves not to their humanity but to their self- love and never talk to them of our own necessities but of their advantages. Nobody but a beggar chuses to depend chiefly upon the benevolence of his fellow-citizens…”</a:t>
            </a:r>
          </a:p>
        </p:txBody>
      </p:sp>
      <p:sp>
        <p:nvSpPr>
          <p:cNvPr id="227" name="Once You Have the Preconditions for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Once You Have the Preconditions for “Commercial Society”…</a:t>
            </a:r>
          </a:p>
        </p:txBody>
      </p:sp>
      <p:sp>
        <p:nvSpPr>
          <p:cNvPr id="228"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Depends on Universal Principles: Smith according to Berr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182880">
              <a:buSzTx/>
              <a:buFontTx/>
              <a:buNone/>
              <a:defRPr b="1" sz="1920">
                <a:latin typeface="+mj-lt"/>
                <a:ea typeface="+mj-ea"/>
                <a:cs typeface="+mj-cs"/>
                <a:sym typeface="Helvetica"/>
              </a:defRPr>
            </a:pPr>
            <a:r>
              <a:t>Depends on Universal Principles: Smith according to Berry:</a:t>
            </a:r>
          </a:p>
          <a:p>
            <a:pPr marL="192505" indent="-192505" defTabSz="182880">
              <a:buFontTx/>
              <a:defRPr sz="1920">
                <a:latin typeface="Times New Roman"/>
                <a:ea typeface="Times New Roman"/>
                <a:cs typeface="Times New Roman"/>
                <a:sym typeface="Times New Roman"/>
              </a:defRPr>
            </a:pPr>
            <a:r>
              <a:t>A ‘science of human nature’.</a:t>
            </a:r>
          </a:p>
          <a:p>
            <a:pPr marL="192505" indent="-192505" defTabSz="182880">
              <a:buFontTx/>
              <a:defRPr sz="1920">
                <a:latin typeface="Times New Roman"/>
                <a:ea typeface="Times New Roman"/>
                <a:cs typeface="Times New Roman"/>
                <a:sym typeface="Times New Roman"/>
              </a:defRPr>
            </a:pPr>
            <a:r>
              <a:t>The self-interested hope of everyone to better their own condition. </a:t>
            </a:r>
          </a:p>
          <a:p>
            <a:pPr marL="192505" indent="-192505" defTabSz="182880">
              <a:buFontTx/>
              <a:defRPr sz="1920">
                <a:latin typeface="Times New Roman"/>
                <a:ea typeface="Times New Roman"/>
                <a:cs typeface="Times New Roman"/>
                <a:sym typeface="Times New Roman"/>
              </a:defRPr>
            </a:pPr>
            <a:r>
              <a:t>The moral principle that everyone is free.</a:t>
            </a:r>
          </a:p>
          <a:p>
            <a:pPr marL="192505" indent="-192505" defTabSz="182880">
              <a:buFontTx/>
              <a:defRPr sz="1920">
                <a:latin typeface="Times New Roman"/>
                <a:ea typeface="Times New Roman"/>
                <a:cs typeface="Times New Roman"/>
                <a:sym typeface="Times New Roman"/>
              </a:defRPr>
            </a:pPr>
            <a:r>
              <a:t>Individuals are the best judges of their own interests</a:t>
            </a:r>
          </a:p>
          <a:p>
            <a:pPr marL="192505" indent="-192505" defTabSz="182880">
              <a:buFontTx/>
              <a:defRPr sz="1920">
                <a:latin typeface="Times New Roman"/>
                <a:ea typeface="Times New Roman"/>
                <a:cs typeface="Times New Roman"/>
                <a:sym typeface="Times New Roman"/>
              </a:defRPr>
            </a:pPr>
            <a:r>
              <a:t>The outcomes of particular exchanges redound unintentionally to the general benefit.</a:t>
            </a:r>
          </a:p>
          <a:p>
            <a:pPr marL="192505" indent="-192505" defTabSz="182880">
              <a:buFontTx/>
              <a:defRPr sz="1920">
                <a:latin typeface="Times New Roman"/>
                <a:ea typeface="Times New Roman"/>
                <a:cs typeface="Times New Roman"/>
                <a:sym typeface="Times New Roman"/>
              </a:defRPr>
            </a:pPr>
            <a:r>
              <a:t>The ‘miserable poverty’ of the savage nations, as depicted in his Introduction, is left behind</a:t>
            </a:r>
          </a:p>
          <a:p>
            <a:pPr marL="192505" indent="-192505" defTabSz="182880">
              <a:buFontTx/>
              <a:defRPr sz="1920">
                <a:latin typeface="Times New Roman"/>
                <a:ea typeface="Times New Roman"/>
                <a:cs typeface="Times New Roman"/>
                <a:sym typeface="Times New Roman"/>
              </a:defRPr>
            </a:pPr>
            <a:r>
              <a:t>The twin blessings of opulence and freedom are experienced.</a:t>
            </a:r>
          </a:p>
          <a:p>
            <a:pPr marL="160421" indent="-160421" defTabSz="182880">
              <a:spcBef>
                <a:spcPts val="400"/>
              </a:spcBef>
              <a:buFontTx/>
              <a:defRPr sz="1920">
                <a:latin typeface="Times New Roman"/>
                <a:ea typeface="Times New Roman"/>
                <a:cs typeface="Times New Roman"/>
                <a:sym typeface="Times New Roman"/>
              </a:defRPr>
            </a:pPr>
          </a:p>
        </p:txBody>
      </p:sp>
      <p:pic>
        <p:nvPicPr>
          <p:cNvPr id="231" name="Image" descr="Image"/>
          <p:cNvPicPr>
            <a:picLocks noChangeAspect="1"/>
          </p:cNvPicPr>
          <p:nvPr/>
        </p:nvPicPr>
        <p:blipFill>
          <a:blip r:embed="rId2">
            <a:extLst/>
          </a:blip>
          <a:stretch>
            <a:fillRect/>
          </a:stretch>
        </p:blipFill>
        <p:spPr>
          <a:xfrm>
            <a:off x="277663" y="1267122"/>
            <a:ext cx="6651245" cy="4988434"/>
          </a:xfrm>
          <a:prstGeom prst="rect">
            <a:avLst/>
          </a:prstGeom>
          <a:ln w="12700">
            <a:miter lim="400000"/>
          </a:ln>
        </p:spPr>
      </p:pic>
      <p:sp>
        <p:nvSpPr>
          <p:cNvPr id="232" name="Smith’s “System of Natural Liberty”"/>
          <p:cNvSpPr txBox="1"/>
          <p:nvPr>
            <p:ph type="title" idx="4294967295"/>
          </p:nvPr>
        </p:nvSpPr>
        <p:spPr>
          <a:xfrm>
            <a:off x="277663" y="-1"/>
            <a:ext cx="8572501" cy="1270001"/>
          </a:xfrm>
          <a:prstGeom prst="rect">
            <a:avLst/>
          </a:prstGeom>
        </p:spPr>
        <p:txBody>
          <a:bodyPr>
            <a:normAutofit fontScale="100000" lnSpcReduction="0"/>
          </a:bodyPr>
          <a:lstStyle>
            <a:lvl1pPr defTabSz="297179">
              <a:defRPr sz="3900">
                <a:solidFill>
                  <a:srgbClr val="000080"/>
                </a:solidFill>
                <a:latin typeface="+mj-lt"/>
                <a:ea typeface="+mj-ea"/>
                <a:cs typeface="+mj-cs"/>
                <a:sym typeface="Helvetica"/>
              </a:defRPr>
            </a:lvl1pPr>
          </a:lstStyle>
          <a:p>
            <a:pPr/>
            <a:r>
              <a:t>Smith’s “System of Natural Liberty”</a:t>
            </a:r>
          </a:p>
        </p:txBody>
      </p:sp>
      <p:sp>
        <p:nvSpPr>
          <p:cNvPr id="233"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According to Smith: “The German and Scythian nations overran the western provinces of the Roman empire:…"/>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182880">
              <a:buSzTx/>
              <a:buFontTx/>
              <a:buNone/>
              <a:defRPr b="1" sz="1440">
                <a:latin typeface="+mj-lt"/>
                <a:ea typeface="+mj-ea"/>
                <a:cs typeface="+mj-cs"/>
                <a:sym typeface="Helvetica"/>
              </a:defRPr>
            </a:pPr>
            <a:r>
              <a:t>According to Smith: “The German and Scythian nations overran the western provinces of the Roman empire:</a:t>
            </a:r>
          </a:p>
          <a:p>
            <a:pPr marL="192505" indent="-192505" defTabSz="182880">
              <a:buFontTx/>
              <a:defRPr sz="1440">
                <a:latin typeface="Times New Roman"/>
                <a:ea typeface="Times New Roman"/>
                <a:cs typeface="Times New Roman"/>
                <a:sym typeface="Times New Roman"/>
              </a:defRPr>
            </a:pPr>
            <a:r>
              <a:t>“Confusions… lasted for several centuries…</a:t>
            </a:r>
          </a:p>
          <a:p>
            <a:pPr marL="192505" indent="-192505" defTabSz="182880">
              <a:buFontTx/>
              <a:defRPr sz="1440">
                <a:latin typeface="Times New Roman"/>
                <a:ea typeface="Times New Roman"/>
                <a:cs typeface="Times New Roman"/>
                <a:sym typeface="Times New Roman"/>
              </a:defRPr>
            </a:pPr>
            <a:r>
              <a:t>“Rapine and violence… interrupted the commerce between the towns and the country…</a:t>
            </a:r>
          </a:p>
          <a:p>
            <a:pPr marL="192505" indent="-192505" defTabSz="182880">
              <a:buFontTx/>
              <a:defRPr sz="1440">
                <a:latin typeface="Times New Roman"/>
                <a:ea typeface="Times New Roman"/>
                <a:cs typeface="Times New Roman"/>
                <a:sym typeface="Times New Roman"/>
              </a:defRPr>
            </a:pPr>
            <a:r>
              <a:t>“The towns were deserted, and the country was left uncultivated…</a:t>
            </a:r>
          </a:p>
          <a:p>
            <a:pPr marL="192505" indent="-192505" defTabSz="182880">
              <a:buFontTx/>
              <a:defRPr sz="1440">
                <a:latin typeface="Times New Roman"/>
                <a:ea typeface="Times New Roman"/>
                <a:cs typeface="Times New Roman"/>
                <a:sym typeface="Times New Roman"/>
              </a:defRPr>
            </a:pPr>
            <a:r>
              <a:t>“The western provinces of Europe, which had enjoyed a considerable degree of opulence under the Roman empire, sunk into the lowest state of poverty and barbarism…</a:t>
            </a:r>
          </a:p>
          <a:p>
            <a:pPr marL="192505" indent="-192505" defTabSz="182880">
              <a:buFontTx/>
              <a:defRPr sz="1440">
                <a:latin typeface="Times New Roman"/>
                <a:ea typeface="Times New Roman"/>
                <a:cs typeface="Times New Roman"/>
                <a:sym typeface="Times New Roman"/>
              </a:defRPr>
            </a:pPr>
            <a:r>
              <a:t>“Great tracts… were… engrossed by particular families…</a:t>
            </a:r>
          </a:p>
          <a:p>
            <a:pPr marL="192505" indent="-192505" defTabSz="182880">
              <a:buFontTx/>
              <a:defRPr sz="1440">
                <a:latin typeface="Times New Roman"/>
                <a:ea typeface="Times New Roman"/>
                <a:cs typeface="Times New Roman"/>
                <a:sym typeface="Times New Roman"/>
              </a:defRPr>
            </a:pPr>
            <a:r>
              <a:t>“It seldom happens, however, that a great proprietor is a great improver… [is] sufficiently employed in defending his own territories, or in extending his jurisdiction and authority over those of his neighbours.</a:t>
            </a:r>
          </a:p>
          <a:p>
            <a:pPr marL="192505" indent="-192505" defTabSz="182880">
              <a:buFontTx/>
              <a:defRPr sz="1440">
                <a:latin typeface="Times New Roman"/>
                <a:ea typeface="Times New Roman"/>
                <a:cs typeface="Times New Roman"/>
                <a:sym typeface="Times New Roman"/>
              </a:defRPr>
            </a:pPr>
            <a:r>
              <a:t>“If he was an economist, he generally found it more profitable to employ his annual savings in new purchases…</a:t>
            </a:r>
          </a:p>
          <a:p>
            <a:pPr marL="192505" indent="-192505" defTabSz="182880">
              <a:buFontTx/>
              <a:defRPr sz="1440">
                <a:latin typeface="Times New Roman"/>
                <a:ea typeface="Times New Roman"/>
                <a:cs typeface="Times New Roman"/>
                <a:sym typeface="Times New Roman"/>
              </a:defRPr>
            </a:pPr>
            <a:r>
              <a:t>“If little improvement was to be expected from such great proprietors, still less was to be hoped for from those who occupied the land under them…. Slaves, but their slavery was of a milder kind than that known among the ancient Greeks and Romans, or even in our West Indian colonies…. They were not, however, capable of acquiring property. Whatever they acquired was acquired to their master, and he could take it from them at pleasure…</a:t>
            </a:r>
          </a:p>
          <a:p>
            <a:pPr marL="192505" indent="-192505" defTabSz="182880">
              <a:buFontTx/>
              <a:defRPr sz="1440">
                <a:latin typeface="Times New Roman"/>
                <a:ea typeface="Times New Roman"/>
                <a:cs typeface="Times New Roman"/>
                <a:sym typeface="Times New Roman"/>
              </a:defRPr>
            </a:pPr>
            <a:r>
              <a:t>“If great improvements are seldom to be expected from great proprietors, they are least of all to be expected when they employ slaves for their workmen.</a:t>
            </a:r>
          </a:p>
          <a:p>
            <a:pPr marL="160421" indent="-160421" defTabSz="182880">
              <a:spcBef>
                <a:spcPts val="400"/>
              </a:spcBef>
              <a:buFontTx/>
              <a:defRPr sz="1440">
                <a:latin typeface="Times New Roman"/>
                <a:ea typeface="Times New Roman"/>
                <a:cs typeface="Times New Roman"/>
                <a:sym typeface="Times New Roman"/>
              </a:defRPr>
            </a:pPr>
          </a:p>
        </p:txBody>
      </p:sp>
      <p:pic>
        <p:nvPicPr>
          <p:cNvPr id="236" name="Image" descr="Image"/>
          <p:cNvPicPr>
            <a:picLocks noChangeAspect="1"/>
          </p:cNvPicPr>
          <p:nvPr/>
        </p:nvPicPr>
        <p:blipFill>
          <a:blip r:embed="rId2">
            <a:extLst/>
          </a:blip>
          <a:stretch>
            <a:fillRect/>
          </a:stretch>
        </p:blipFill>
        <p:spPr>
          <a:xfrm>
            <a:off x="277663" y="1267122"/>
            <a:ext cx="6651245" cy="4988434"/>
          </a:xfrm>
          <a:prstGeom prst="rect">
            <a:avLst/>
          </a:prstGeom>
          <a:ln w="12700">
            <a:miter lim="400000"/>
          </a:ln>
        </p:spPr>
      </p:pic>
      <p:sp>
        <p:nvSpPr>
          <p:cNvPr id="237" name="But Smith’s “System of Natural Liberty” Did Not Emerge Naturall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But Smith’s “System of Natural Liberty” Did Not Emerge Naturally…</a:t>
            </a:r>
          </a:p>
        </p:txBody>
      </p:sp>
      <p:sp>
        <p:nvSpPr>
          <p:cNvPr id="238"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The pride of man makes him love to domineer:…"/>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182880">
              <a:buSzTx/>
              <a:buFontTx/>
              <a:buNone/>
              <a:defRPr b="1" sz="1440">
                <a:latin typeface="+mj-lt"/>
                <a:ea typeface="+mj-ea"/>
                <a:cs typeface="+mj-cs"/>
                <a:sym typeface="Helvetica"/>
              </a:defRPr>
            </a:pPr>
            <a:r>
              <a:t>The pride of man makes him love to domineer:</a:t>
            </a:r>
          </a:p>
          <a:p>
            <a:pPr marL="192505" indent="-192505" defTabSz="182880">
              <a:buFontTx/>
              <a:defRPr sz="1440">
                <a:latin typeface="Times New Roman"/>
                <a:ea typeface="Times New Roman"/>
                <a:cs typeface="Times New Roman"/>
                <a:sym typeface="Times New Roman"/>
              </a:defRPr>
            </a:pPr>
            <a:r>
              <a:t>“Nothing mortifies him so much as to be obliged to condescend to persuade his inferiors…</a:t>
            </a:r>
          </a:p>
          <a:p>
            <a:pPr marL="192505" indent="-192505" defTabSz="182880">
              <a:buFontTx/>
              <a:defRPr sz="1440">
                <a:latin typeface="Times New Roman"/>
                <a:ea typeface="Times New Roman"/>
                <a:cs typeface="Times New Roman"/>
                <a:sym typeface="Times New Roman"/>
              </a:defRPr>
            </a:pPr>
            <a:r>
              <a:t>“Wherever the law allows it, and the nature of the work can afford it, therefore, he will generally prefer the service of slaves to that of freemen…</a:t>
            </a:r>
          </a:p>
          <a:p>
            <a:pPr marL="192505" indent="-192505" defTabSz="182880">
              <a:buFontTx/>
              <a:defRPr sz="1440">
                <a:latin typeface="Times New Roman"/>
                <a:ea typeface="Times New Roman"/>
                <a:cs typeface="Times New Roman"/>
                <a:sym typeface="Times New Roman"/>
              </a:defRPr>
            </a:pPr>
            <a:r>
              <a:t>“The inhabitants of cities and towns were, after the fall of the Roman empire, not more favoured than those of the country…</a:t>
            </a:r>
          </a:p>
          <a:p>
            <a:pPr marL="192505" indent="-192505" defTabSz="182880">
              <a:buFontTx/>
              <a:defRPr sz="1440">
                <a:latin typeface="Times New Roman"/>
                <a:ea typeface="Times New Roman"/>
                <a:cs typeface="Times New Roman"/>
                <a:sym typeface="Times New Roman"/>
              </a:defRPr>
            </a:pPr>
            <a:r>
              <a:t>“The inhabitants of cities and burghs, considered as single individuals, had no power to defend themselves; but by entering into a league of mutual defence with their neighbours, they were capable of making no contemptible resistance…</a:t>
            </a:r>
          </a:p>
          <a:p>
            <a:pPr marL="192505" indent="-192505" defTabSz="182880">
              <a:buFontTx/>
              <a:defRPr sz="1440">
                <a:latin typeface="Times New Roman"/>
                <a:ea typeface="Times New Roman"/>
                <a:cs typeface="Times New Roman"/>
                <a:sym typeface="Times New Roman"/>
              </a:defRPr>
            </a:pPr>
            <a:r>
              <a:t>“The lords despised the burghers, whom they considered not only as a different order, but as a parcel of emancipated slaves, almost of a different species from themselves. The wealth of the burghers never failed to provoke their envy and indignation, and they plundered them upon every occasion without mercy or remorse. The burghers naturally hated and feared the lords…</a:t>
            </a:r>
          </a:p>
          <a:p>
            <a:pPr marL="192505" indent="-192505" defTabSz="182880">
              <a:buFontTx/>
              <a:defRPr sz="1440">
                <a:latin typeface="Times New Roman"/>
                <a:ea typeface="Times New Roman"/>
                <a:cs typeface="Times New Roman"/>
                <a:sym typeface="Times New Roman"/>
              </a:defRPr>
            </a:pPr>
            <a:r>
              <a:t>“The king hated and feared them too; but though, perhaps, he might despise, he had no reason either to hate or fear the burghers. Mutual interest, therefore, disposed them to support the king, and the king to support them against the lords. They were the enemies of his enemies, and it was his interest to render them as secure and independent of those enemies as he could…</a:t>
            </a:r>
          </a:p>
          <a:p>
            <a:pPr marL="160421" indent="-160421" defTabSz="182880">
              <a:spcBef>
                <a:spcPts val="400"/>
              </a:spcBef>
              <a:buFontTx/>
              <a:defRPr sz="1440">
                <a:latin typeface="Times New Roman"/>
                <a:ea typeface="Times New Roman"/>
                <a:cs typeface="Times New Roman"/>
                <a:sym typeface="Times New Roman"/>
              </a:defRPr>
            </a:pPr>
          </a:p>
        </p:txBody>
      </p:sp>
      <p:pic>
        <p:nvPicPr>
          <p:cNvPr id="241" name="Image" descr="Image"/>
          <p:cNvPicPr>
            <a:picLocks noChangeAspect="1"/>
          </p:cNvPicPr>
          <p:nvPr/>
        </p:nvPicPr>
        <p:blipFill>
          <a:blip r:embed="rId2">
            <a:extLst/>
          </a:blip>
          <a:stretch>
            <a:fillRect/>
          </a:stretch>
        </p:blipFill>
        <p:spPr>
          <a:xfrm>
            <a:off x="277663" y="1267122"/>
            <a:ext cx="6651245" cy="4988434"/>
          </a:xfrm>
          <a:prstGeom prst="rect">
            <a:avLst/>
          </a:prstGeom>
          <a:ln w="12700">
            <a:miter lim="400000"/>
          </a:ln>
        </p:spPr>
      </p:pic>
      <p:sp>
        <p:nvSpPr>
          <p:cNvPr id="242" name="But Smith’s “System of Natural Liberty” Did Not Emerge Naturally… II"/>
          <p:cNvSpPr txBox="1"/>
          <p:nvPr>
            <p:ph type="title" idx="4294967295"/>
          </p:nvPr>
        </p:nvSpPr>
        <p:spPr>
          <a:xfrm>
            <a:off x="277663" y="-1"/>
            <a:ext cx="8572501" cy="1270001"/>
          </a:xfrm>
          <a:prstGeom prst="rect">
            <a:avLst/>
          </a:prstGeom>
        </p:spPr>
        <p:txBody>
          <a:bodyPr>
            <a:normAutofit fontScale="100000" lnSpcReduction="0"/>
          </a:bodyPr>
          <a:lstStyle>
            <a:lvl1pPr defTabSz="278892">
              <a:defRPr sz="3660">
                <a:solidFill>
                  <a:srgbClr val="000080"/>
                </a:solidFill>
                <a:latin typeface="+mj-lt"/>
                <a:ea typeface="+mj-ea"/>
                <a:cs typeface="+mj-cs"/>
                <a:sym typeface="Helvetica"/>
              </a:defRPr>
            </a:lvl1pPr>
          </a:lstStyle>
          <a:p>
            <a:pPr/>
            <a:r>
              <a:t>But Smith’s “System of Natural Liberty” Did Not Emerge Naturally… II</a:t>
            </a:r>
          </a:p>
        </p:txBody>
      </p:sp>
      <p:sp>
        <p:nvSpPr>
          <p:cNvPr id="243"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Commercial Society” of the Eighteenth Century”…"/>
          <p:cNvSpPr txBox="1"/>
          <p:nvPr>
            <p:ph type="body" sz="half" idx="4294967295"/>
          </p:nvPr>
        </p:nvSpPr>
        <p:spPr>
          <a:xfrm>
            <a:off x="277663" y="1267122"/>
            <a:ext cx="8572501" cy="2089923"/>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“Commercial Society” of the Eighteenth Century”</a:t>
            </a:r>
          </a:p>
          <a:p>
            <a:pPr marL="240631" indent="-240631">
              <a:spcBef>
                <a:spcPts val="0"/>
              </a:spcBef>
              <a:buFontTx/>
              <a:defRPr sz="2000">
                <a:latin typeface="Times New Roman"/>
                <a:ea typeface="Times New Roman"/>
                <a:cs typeface="Times New Roman"/>
                <a:sym typeface="Times New Roman"/>
              </a:defRPr>
            </a:pPr>
            <a:r>
              <a:t>An extra 1500 years of invention and innovation, yes…</a:t>
            </a:r>
          </a:p>
          <a:p>
            <a:pPr marL="240631" indent="-240631">
              <a:spcBef>
                <a:spcPts val="0"/>
              </a:spcBef>
              <a:buFontTx/>
              <a:defRPr sz="2000">
                <a:latin typeface="Times New Roman"/>
                <a:ea typeface="Times New Roman"/>
                <a:cs typeface="Times New Roman"/>
                <a:sym typeface="Times New Roman"/>
              </a:defRPr>
            </a:pPr>
            <a:r>
              <a:t>But, otherwise, how different from Antonine Rome or Sung China or Abbasid Mesopotamia?</a:t>
            </a:r>
          </a:p>
          <a:p>
            <a:pPr marL="0" indent="0">
              <a:spcBef>
                <a:spcPts val="0"/>
              </a:spcBef>
              <a:buSzTx/>
              <a:buFontTx/>
              <a:buNone/>
              <a:defRPr b="1" sz="2400">
                <a:latin typeface="+mj-lt"/>
                <a:ea typeface="+mj-ea"/>
                <a:cs typeface="+mj-cs"/>
                <a:sym typeface="Helvetica"/>
              </a:defRPr>
            </a:pPr>
          </a:p>
        </p:txBody>
      </p:sp>
      <p:sp>
        <p:nvSpPr>
          <p:cNvPr id="246"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247"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pic>
        <p:nvPicPr>
          <p:cNvPr id="248" name="Screen Shot 2020-02-18 at 9.00.59 AM.png" descr="Screen Shot 2020-02-18 at 9.00.59 AM.png"/>
          <p:cNvPicPr>
            <a:picLocks noChangeAspect="1"/>
          </p:cNvPicPr>
          <p:nvPr/>
        </p:nvPicPr>
        <p:blipFill>
          <a:blip r:embed="rId2">
            <a:extLst/>
          </a:blip>
          <a:stretch>
            <a:fillRect/>
          </a:stretch>
        </p:blipFill>
        <p:spPr>
          <a:xfrm>
            <a:off x="936064" y="3261359"/>
            <a:ext cx="7289801" cy="3225801"/>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Big Ideas: Lecture 8: Commercial Revolution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8: Commercial Revolutions</a:t>
            </a:r>
          </a:p>
        </p:txBody>
      </p:sp>
      <p:sp>
        <p:nvSpPr>
          <p:cNvPr id="251" name="Takeaways from this lecture:…"/>
          <p:cNvSpPr txBox="1"/>
          <p:nvPr>
            <p:ph type="body" idx="4294967295"/>
          </p:nvPr>
        </p:nvSpPr>
        <p:spPr>
          <a:xfrm>
            <a:off x="277663" y="1269999"/>
            <a:ext cx="8572501" cy="5080001"/>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Takeaways from this lecture:</a:t>
            </a:r>
          </a:p>
          <a:p>
            <a:pPr marL="240631" indent="-240631">
              <a:spcBef>
                <a:spcPts val="1200"/>
              </a:spcBef>
              <a:buFontTx/>
              <a:defRPr sz="2400">
                <a:latin typeface="Times New Roman"/>
                <a:ea typeface="Times New Roman"/>
                <a:cs typeface="Times New Roman"/>
                <a:sym typeface="Times New Roman"/>
              </a:defRPr>
            </a:pPr>
            <a:r>
              <a:t>OK: What should the takeaways from this lecture be?</a:t>
            </a:r>
          </a:p>
        </p:txBody>
      </p:sp>
      <p:sp>
        <p:nvSpPr>
          <p:cNvPr id="252" name="10:50-10: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10:50-10:55</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Preview of Lecture 9: Industrial Revolutions 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Preview of Lecture 9: Industrial Revolutions I</a:t>
            </a:r>
          </a:p>
        </p:txBody>
      </p:sp>
      <p:sp>
        <p:nvSpPr>
          <p:cNvPr id="255" name="What I hope we will cover:…"/>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What I hope we will cover:</a:t>
            </a:r>
          </a:p>
          <a:p>
            <a:pPr marL="240631" indent="-240631">
              <a:spcBef>
                <a:spcPts val="1200"/>
              </a:spcBef>
              <a:buFontTx/>
              <a:defRPr sz="2400">
                <a:latin typeface="Times New Roman"/>
                <a:ea typeface="Times New Roman"/>
                <a:cs typeface="Times New Roman"/>
                <a:sym typeface="Times New Roman"/>
              </a:defRPr>
            </a:pPr>
            <a:r>
              <a:t>Adam Smith had no clue of what was about to happen…,</a:t>
            </a:r>
          </a:p>
          <a:p>
            <a:pPr marL="240631" indent="-240631">
              <a:spcBef>
                <a:spcPts val="1200"/>
              </a:spcBef>
              <a:buFontTx/>
              <a:defRPr sz="2400">
                <a:latin typeface="Times New Roman"/>
                <a:ea typeface="Times New Roman"/>
                <a:cs typeface="Times New Roman"/>
                <a:sym typeface="Times New Roman"/>
              </a:defRPr>
            </a:pPr>
            <a:r>
              <a:t>Science…</a:t>
            </a:r>
          </a:p>
          <a:p>
            <a:pPr marL="240631" indent="-240631">
              <a:spcBef>
                <a:spcPts val="1200"/>
              </a:spcBef>
              <a:buFontTx/>
              <a:defRPr sz="2400">
                <a:latin typeface="Times New Roman"/>
                <a:ea typeface="Times New Roman"/>
                <a:cs typeface="Times New Roman"/>
                <a:sym typeface="Times New Roman"/>
              </a:defRPr>
            </a:pPr>
            <a:r>
              <a:t>Empire and commerce…</a:t>
            </a:r>
          </a:p>
          <a:p>
            <a:pPr marL="240631" indent="-240631">
              <a:spcBef>
                <a:spcPts val="1200"/>
              </a:spcBef>
              <a:buFontTx/>
              <a:defRPr sz="2400">
                <a:latin typeface="Times New Roman"/>
                <a:ea typeface="Times New Roman"/>
                <a:cs typeface="Times New Roman"/>
                <a:sym typeface="Times New Roman"/>
              </a:defRPr>
            </a:pPr>
            <a:r>
              <a:t>Coal…</a:t>
            </a:r>
          </a:p>
          <a:p>
            <a:pPr marL="240631" indent="-240631">
              <a:spcBef>
                <a:spcPts val="1200"/>
              </a:spcBef>
              <a:buFontTx/>
              <a:defRPr sz="2400">
                <a:latin typeface="Times New Roman"/>
                <a:ea typeface="Times New Roman"/>
                <a:cs typeface="Times New Roman"/>
                <a:sym typeface="Times New Roman"/>
              </a:defRPr>
            </a:pPr>
            <a:r>
              <a:t>“Institutions”</a:t>
            </a:r>
          </a:p>
        </p:txBody>
      </p:sp>
      <p:sp>
        <p:nvSpPr>
          <p:cNvPr id="256" name="10:55-11: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10:55-11:00</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Catch Our Breath…"/>
          <p:cNvSpPr txBox="1"/>
          <p:nvPr>
            <p:ph type="title"/>
          </p:nvPr>
        </p:nvSpPr>
        <p:spPr>
          <a:xfrm>
            <a:off x="276457" y="-1"/>
            <a:ext cx="8572501" cy="1270001"/>
          </a:xfrm>
          <a:prstGeom prst="rect">
            <a:avLst/>
          </a:prstGeom>
        </p:spPr>
        <p:txBody>
          <a:bodyPr/>
          <a:lstStyle/>
          <a:p>
            <a:pPr/>
            <a:r>
              <a:t>Catch Our Breath…</a:t>
            </a:r>
          </a:p>
        </p:txBody>
      </p:sp>
      <p:sp>
        <p:nvSpPr>
          <p:cNvPr id="259"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60"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261"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Notes"/>
          <p:cNvSpPr txBox="1"/>
          <p:nvPr>
            <p:ph type="title"/>
          </p:nvPr>
        </p:nvSpPr>
        <p:spPr>
          <a:xfrm>
            <a:off x="276457" y="-1"/>
            <a:ext cx="8572501" cy="1270001"/>
          </a:xfrm>
          <a:prstGeom prst="rect">
            <a:avLst/>
          </a:prstGeom>
        </p:spPr>
        <p:txBody>
          <a:bodyPr/>
          <a:lstStyle/>
          <a:p>
            <a:pPr/>
            <a:r>
              <a:t>Notes</a:t>
            </a:r>
          </a:p>
        </p:txBody>
      </p:sp>
      <p:sp>
        <p:nvSpPr>
          <p:cNvPr id="264"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265"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266"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 name="Exploration and Conquest:…"/>
          <p:cNvSpPr txBox="1"/>
          <p:nvPr>
            <p:ph type="body" idx="4294967295"/>
          </p:nvPr>
        </p:nvSpPr>
        <p:spPr>
          <a:xfrm>
            <a:off x="277663" y="1269999"/>
            <a:ext cx="5123324" cy="5080001"/>
          </a:xfrm>
          <a:prstGeom prst="rect">
            <a:avLst/>
          </a:prstGeom>
        </p:spPr>
        <p:txBody>
          <a:bodyPr>
            <a:normAutofit fontScale="100000" lnSpcReduction="0"/>
          </a:bodyPr>
          <a:lstStyle/>
          <a:p>
            <a:pPr marL="0" indent="0" defTabSz="370331">
              <a:spcBef>
                <a:spcPts val="0"/>
              </a:spcBef>
              <a:buSzTx/>
              <a:buFontTx/>
              <a:buNone/>
              <a:defRPr b="1" sz="1944">
                <a:latin typeface="+mj-lt"/>
                <a:ea typeface="+mj-ea"/>
                <a:cs typeface="+mj-cs"/>
                <a:sym typeface="Helvetica"/>
              </a:defRPr>
            </a:pPr>
            <a:r>
              <a:t>Exploration and Conquest:</a:t>
            </a:r>
          </a:p>
          <a:p>
            <a:pPr marL="194911" indent="-194911" defTabSz="370331">
              <a:spcBef>
                <a:spcPts val="0"/>
              </a:spcBef>
              <a:buFontTx/>
              <a:defRPr sz="1620">
                <a:latin typeface="Times New Roman"/>
                <a:ea typeface="Times New Roman"/>
                <a:cs typeface="Times New Roman"/>
                <a:sym typeface="Times New Roman"/>
              </a:defRPr>
            </a:pPr>
            <a:r>
              <a:rPr b="1"/>
              <a:t>Zheng He: </a:t>
            </a:r>
            <a:r>
              <a:t>1405-33: 7 expeditions—300 ships ??, 30,000 crew??, as far as Malindi. 400 feet long??:</a:t>
            </a:r>
          </a:p>
          <a:p>
            <a:pPr lvl="1" marL="503521" indent="-194911" defTabSz="370331">
              <a:spcBef>
                <a:spcPts val="0"/>
              </a:spcBef>
              <a:buFontTx/>
              <a:buChar char="•"/>
              <a:defRPr sz="1620">
                <a:latin typeface="Times New Roman"/>
                <a:ea typeface="Times New Roman"/>
                <a:cs typeface="Times New Roman"/>
                <a:sym typeface="Times New Roman"/>
              </a:defRPr>
            </a:pPr>
            <a:r>
              <a:t>“We have traversed more than 100,000 li of immense water spaces and have beheld in the ocean huge waves like mountains rising in the sky, and we have set eyes on barbarian regions far away hidden in a blue transparency of light vapors, while our sails, loftily unfurled like clouds day and night, continued their course [as rapidly] as a star, traversing those savage waves as if we were treading a public thoroughfare…”, quoted in Louise Levathes (1996): </a:t>
            </a:r>
            <a:r>
              <a:rPr i="1"/>
              <a:t>When China Ruled the Seas: The Treasure Fleet of the Dragon Throne, 1405–1433</a:t>
            </a:r>
            <a:endParaRPr i="1"/>
          </a:p>
          <a:p>
            <a:pPr marL="194911" indent="-194911" defTabSz="370331">
              <a:spcBef>
                <a:spcPts val="0"/>
              </a:spcBef>
              <a:buFontTx/>
              <a:defRPr b="1" sz="1620">
                <a:latin typeface="Times New Roman"/>
                <a:ea typeface="Times New Roman"/>
                <a:cs typeface="Times New Roman"/>
                <a:sym typeface="Times New Roman"/>
              </a:defRPr>
            </a:pPr>
            <a:r>
              <a:t>Bartolomeu Dias: </a:t>
            </a:r>
            <a:r>
              <a:rPr b="0"/>
              <a:t>1487-8: 3 ships, rounded the Cape of Good Hope at the southern tip of Africa. 80 feet long, 30 men/ship</a:t>
            </a:r>
            <a:endParaRPr b="0"/>
          </a:p>
          <a:p>
            <a:pPr marL="194911" indent="-194911" defTabSz="370331">
              <a:spcBef>
                <a:spcPts val="0"/>
              </a:spcBef>
              <a:buFontTx/>
              <a:defRPr b="1" sz="1620">
                <a:latin typeface="Times New Roman"/>
                <a:ea typeface="Times New Roman"/>
                <a:cs typeface="Times New Roman"/>
                <a:sym typeface="Times New Roman"/>
              </a:defRPr>
            </a:pPr>
            <a:r>
              <a:t>Cristoforo Colombo</a:t>
            </a:r>
            <a:r>
              <a:rPr b="0"/>
              <a:t>: 1492: 3 ships, 90 men.</a:t>
            </a:r>
            <a:endParaRPr b="0"/>
          </a:p>
          <a:p>
            <a:pPr marL="194911" indent="-194911" defTabSz="370331">
              <a:spcBef>
                <a:spcPts val="0"/>
              </a:spcBef>
              <a:buFontTx/>
              <a:defRPr b="1" sz="1620">
                <a:latin typeface="Times New Roman"/>
                <a:ea typeface="Times New Roman"/>
                <a:cs typeface="Times New Roman"/>
                <a:sym typeface="Times New Roman"/>
              </a:defRPr>
            </a:pPr>
            <a:r>
              <a:t>Vasco da Gama</a:t>
            </a:r>
            <a:r>
              <a:rPr b="0"/>
              <a:t>: 1498: 4 ships, 170 men to India and back</a:t>
            </a:r>
          </a:p>
        </p:txBody>
      </p:sp>
      <p:sp>
        <p:nvSpPr>
          <p:cNvPr id="52" name="Commercial Revolutions I"/>
          <p:cNvSpPr txBox="1"/>
          <p:nvPr>
            <p:ph type="title" idx="4294967295"/>
          </p:nvPr>
        </p:nvSpPr>
        <p:spPr>
          <a:xfrm>
            <a:off x="277663" y="-1"/>
            <a:ext cx="8572501" cy="1270001"/>
          </a:xfrm>
          <a:prstGeom prst="rect">
            <a:avLst/>
          </a:prstGeom>
        </p:spPr>
        <p:txBody>
          <a:bodyPr>
            <a:normAutofit fontScale="100000" lnSpcReduction="0"/>
          </a:bodyPr>
          <a:lstStyle>
            <a:lvl1pPr defTabSz="411479">
              <a:defRPr sz="5400">
                <a:latin typeface="+mj-lt"/>
                <a:ea typeface="+mj-ea"/>
                <a:cs typeface="+mj-cs"/>
                <a:sym typeface="Helvetica"/>
              </a:defRPr>
            </a:lvl1pPr>
          </a:lstStyle>
          <a:p>
            <a:pPr/>
            <a:r>
              <a:t>Commercial Revolutions I</a:t>
            </a:r>
          </a:p>
        </p:txBody>
      </p:sp>
      <p:sp>
        <p:nvSpPr>
          <p:cNvPr id="53"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pic>
        <p:nvPicPr>
          <p:cNvPr id="54" name="440px-WuBeiZhi.jpg" descr="440px-WuBeiZhi.jpg"/>
          <p:cNvPicPr>
            <a:picLocks noChangeAspect="1"/>
          </p:cNvPicPr>
          <p:nvPr/>
        </p:nvPicPr>
        <p:blipFill>
          <a:blip r:embed="rId2">
            <a:extLst/>
          </a:blip>
          <a:stretch>
            <a:fillRect/>
          </a:stretch>
        </p:blipFill>
        <p:spPr>
          <a:xfrm>
            <a:off x="5400986" y="1267122"/>
            <a:ext cx="3449178" cy="2422265"/>
          </a:xfrm>
          <a:prstGeom prst="rect">
            <a:avLst/>
          </a:prstGeom>
          <a:ln w="12700">
            <a:miter lim="400000"/>
          </a:ln>
        </p:spPr>
      </p:pic>
      <p:pic>
        <p:nvPicPr>
          <p:cNvPr id="55" name="440px-Zhenghe-sailing-chart.gif" descr="440px-Zhenghe-sailing-chart.gif"/>
          <p:cNvPicPr>
            <a:picLocks noChangeAspect="1"/>
          </p:cNvPicPr>
          <p:nvPr/>
        </p:nvPicPr>
        <p:blipFill>
          <a:blip r:embed="rId3">
            <a:extLst/>
          </a:blip>
          <a:stretch>
            <a:fillRect/>
          </a:stretch>
        </p:blipFill>
        <p:spPr>
          <a:xfrm>
            <a:off x="5400986" y="3804990"/>
            <a:ext cx="3449178" cy="2461459"/>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Review: Why Was Pre-Industrial Progress so Slow on Averag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Why Was Pre-Industrial Progress so Slow on Average?</a:t>
            </a:r>
          </a:p>
        </p:txBody>
      </p:sp>
      <p:sp>
        <p:nvSpPr>
          <p:cNvPr id="269" name="Our readings:…"/>
          <p:cNvSpPr txBox="1"/>
          <p:nvPr>
            <p:ph type="body" sz="half" idx="4294967295"/>
          </p:nvPr>
        </p:nvSpPr>
        <p:spPr>
          <a:xfrm>
            <a:off x="277663" y="1270000"/>
            <a:ext cx="4358967" cy="5310441"/>
          </a:xfrm>
          <a:prstGeom prst="rect">
            <a:avLst/>
          </a:prstGeom>
        </p:spPr>
        <p:txBody>
          <a:bodyPr>
            <a:normAutofit fontScale="100000" lnSpcReduction="0"/>
          </a:bodyPr>
          <a:lstStyle/>
          <a:p>
            <a:pPr marL="0" indent="0" defTabSz="356615">
              <a:spcBef>
                <a:spcPts val="900"/>
              </a:spcBef>
              <a:buSzTx/>
              <a:buFontTx/>
              <a:buNone/>
              <a:defRPr sz="1871">
                <a:latin typeface="+mj-lt"/>
                <a:ea typeface="+mj-ea"/>
                <a:cs typeface="+mj-cs"/>
                <a:sym typeface="Helvetica"/>
              </a:defRPr>
            </a:pPr>
            <a:r>
              <a:rPr b="1"/>
              <a:t>Our readings:</a:t>
            </a:r>
          </a:p>
          <a:p>
            <a:pPr marL="187692" indent="-187692" defTabSz="356615">
              <a:spcBef>
                <a:spcPts val="900"/>
              </a:spcBef>
              <a:buFontTx/>
              <a:defRPr sz="1871">
                <a:latin typeface="Times New Roman"/>
                <a:ea typeface="Times New Roman"/>
                <a:cs typeface="Times New Roman"/>
                <a:sym typeface="Times New Roman"/>
              </a:defRPr>
            </a:pPr>
            <a:r>
              <a:t>Willem M. Jongman (2007): Gibbon was Right: The Decline and Fall of the Roman Economy &lt;</a:t>
            </a:r>
            <a:r>
              <a:rPr u="sng">
                <a:solidFill>
                  <a:srgbClr val="0000FF"/>
                </a:solidFill>
                <a:uFill>
                  <a:solidFill>
                    <a:srgbClr val="0000FF"/>
                  </a:solidFill>
                </a:uFill>
                <a:hlinkClick r:id="rId2" invalidUrl="" action="" tgtFrame="" tooltip="" history="1" highlightClick="0" endSnd="0"/>
              </a:rPr>
              <a:t>https://delong.typepad.com/jongman-gibbon-was-right.pdf</a:t>
            </a:r>
            <a:r>
              <a:t>&gt;</a:t>
            </a:r>
          </a:p>
          <a:p>
            <a:pPr marL="187692" indent="-187692" defTabSz="356615">
              <a:spcBef>
                <a:spcPts val="900"/>
              </a:spcBef>
              <a:buFontTx/>
              <a:defRPr sz="1871">
                <a:latin typeface="Times New Roman"/>
                <a:ea typeface="Times New Roman"/>
                <a:cs typeface="Times New Roman"/>
                <a:sym typeface="Times New Roman"/>
              </a:defRPr>
            </a:pPr>
            <a:r>
              <a:t>Peter Temin: The Roman Market Economy, Roman Growth &lt;</a:t>
            </a:r>
            <a:r>
              <a:rPr u="sng">
                <a:solidFill>
                  <a:srgbClr val="0000FF"/>
                </a:solidFill>
                <a:uFill>
                  <a:solidFill>
                    <a:srgbClr val="0000FF"/>
                  </a:solidFill>
                </a:uFill>
                <a:hlinkClick r:id="rId3" invalidUrl="" action="" tgtFrame="" tooltip="" history="1" highlightClick="0" endSnd="0"/>
              </a:rPr>
              <a:t>https://delong.typepad.com/files/temin-roman-growth.pdf</a:t>
            </a:r>
            <a:r>
              <a:t>&gt;</a:t>
            </a:r>
          </a:p>
          <a:p>
            <a:pPr marL="187692" indent="-187692" defTabSz="356615">
              <a:spcBef>
                <a:spcPts val="900"/>
              </a:spcBef>
              <a:buFontTx/>
              <a:defRPr sz="1871">
                <a:latin typeface="Times New Roman"/>
                <a:ea typeface="Times New Roman"/>
                <a:cs typeface="Times New Roman"/>
                <a:sym typeface="Times New Roman"/>
              </a:defRPr>
            </a:pPr>
            <a:r>
              <a:t>Moses Finley: Technical Innovation and Economic Progress in the Ancient World &lt;</a:t>
            </a:r>
            <a:r>
              <a:rPr u="sng">
                <a:solidFill>
                  <a:srgbClr val="0000FF"/>
                </a:solidFill>
                <a:uFill>
                  <a:solidFill>
                    <a:srgbClr val="0000FF"/>
                  </a:solidFill>
                </a:uFill>
                <a:hlinkClick r:id="rId4" invalidUrl="" action="" tgtFrame="" tooltip="" history="1" highlightClick="0" endSnd="0"/>
              </a:rPr>
              <a:t>https://delong.typepad.com/finley-technical.pdf</a:t>
            </a:r>
            <a:r>
              <a:t>&gt;</a:t>
            </a:r>
          </a:p>
          <a:p>
            <a:pPr marL="187692" indent="-187692" defTabSz="356615">
              <a:spcBef>
                <a:spcPts val="900"/>
              </a:spcBef>
              <a:buFontTx/>
              <a:defRPr sz="1871">
                <a:latin typeface="Times New Roman"/>
                <a:ea typeface="Times New Roman"/>
                <a:cs typeface="Times New Roman"/>
                <a:sym typeface="Times New Roman"/>
              </a:defRPr>
            </a:pPr>
            <a:r>
              <a:t>Josh Ober (2019): Agamemnon's Cluelessness, selections &lt;</a:t>
            </a:r>
            <a:r>
              <a:rPr u="sng">
                <a:solidFill>
                  <a:srgbClr val="0000FF"/>
                </a:solidFill>
                <a:uFill>
                  <a:solidFill>
                    <a:srgbClr val="0000FF"/>
                  </a:solidFill>
                </a:uFill>
                <a:hlinkClick r:id="rId5" invalidUrl="" action="" tgtFrame="" tooltip="" history="1" highlightClick="0" endSnd="0"/>
              </a:rPr>
              <a:t>https://delong.typepad.com/files/ober-agamemnon-selections.pdf</a:t>
            </a:r>
            <a:r>
              <a:t>&gt;</a:t>
            </a:r>
          </a:p>
        </p:txBody>
      </p:sp>
      <p:pic>
        <p:nvPicPr>
          <p:cNvPr id="270" name="Image" descr="Image"/>
          <p:cNvPicPr>
            <a:picLocks noChangeAspect="1"/>
          </p:cNvPicPr>
          <p:nvPr/>
        </p:nvPicPr>
        <p:blipFill>
          <a:blip r:embed="rId6">
            <a:extLst/>
          </a:blip>
          <a:stretch>
            <a:fillRect/>
          </a:stretch>
        </p:blipFill>
        <p:spPr>
          <a:xfrm>
            <a:off x="4636629" y="1270000"/>
            <a:ext cx="4097499" cy="2258715"/>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Potential Points of View"/>
          <p:cNvSpPr txBox="1"/>
          <p:nvPr>
            <p:ph type="title" idx="4294967295"/>
          </p:nvPr>
        </p:nvSpPr>
        <p:spPr>
          <a:xfrm>
            <a:off x="277663" y="-1"/>
            <a:ext cx="8572501" cy="1270001"/>
          </a:xfrm>
          <a:prstGeom prst="rect">
            <a:avLst/>
          </a:prstGeom>
        </p:spPr>
        <p:txBody>
          <a:bodyPr>
            <a:normAutofit fontScale="100000" lnSpcReduction="0"/>
          </a:bodyPr>
          <a:lstStyle>
            <a:lvl1pPr defTabSz="448055">
              <a:defRPr sz="5880">
                <a:solidFill>
                  <a:srgbClr val="000080"/>
                </a:solidFill>
              </a:defRPr>
            </a:lvl1pPr>
          </a:lstStyle>
          <a:p>
            <a:pPr/>
            <a:r>
              <a:t>Potential Points of View</a:t>
            </a:r>
          </a:p>
        </p:txBody>
      </p:sp>
      <p:sp>
        <p:nvSpPr>
          <p:cNvPr id="273" name="What are the possibilities here?:…"/>
          <p:cNvSpPr txBox="1"/>
          <p:nvPr>
            <p:ph type="body" idx="4294967295"/>
          </p:nvPr>
        </p:nvSpPr>
        <p:spPr>
          <a:xfrm>
            <a:off x="277663" y="1270000"/>
            <a:ext cx="8572501" cy="5346044"/>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What are the possibilities here?:</a:t>
            </a:r>
          </a:p>
          <a:p>
            <a:pPr marL="240631" indent="-240631">
              <a:spcBef>
                <a:spcPts val="1200"/>
              </a:spcBef>
              <a:buFontTx/>
              <a:defRPr sz="2400">
                <a:latin typeface="Times New Roman"/>
                <a:ea typeface="Times New Roman"/>
                <a:cs typeface="Times New Roman"/>
                <a:sym typeface="Times New Roman"/>
              </a:defRPr>
            </a:pPr>
            <a:r>
              <a:t>No puzzle—given how few heads they had, and given the absence of printing and the difficulty of controlled experiments, it is a miracle that they managed to advance technology as far as they did as fast as they did… (Kremer)</a:t>
            </a:r>
          </a:p>
          <a:p>
            <a:pPr marL="240631" indent="-240631">
              <a:spcBef>
                <a:spcPts val="1200"/>
              </a:spcBef>
              <a:buFontTx/>
              <a:defRPr sz="2400">
                <a:latin typeface="Times New Roman"/>
                <a:ea typeface="Times New Roman"/>
                <a:cs typeface="Times New Roman"/>
                <a:sym typeface="Times New Roman"/>
              </a:defRPr>
            </a:pPr>
            <a:r>
              <a:t>No: there was something wrong. They had the wrong kind of society… (Finley, critiqued by Ober)</a:t>
            </a:r>
          </a:p>
          <a:p>
            <a:pPr marL="240631" indent="-240631">
              <a:spcBef>
                <a:spcPts val="1200"/>
              </a:spcBef>
              <a:buFontTx/>
              <a:defRPr sz="2400">
                <a:latin typeface="Times New Roman"/>
                <a:ea typeface="Times New Roman"/>
                <a:cs typeface="Times New Roman"/>
                <a:sym typeface="Times New Roman"/>
              </a:defRPr>
            </a:pPr>
            <a:r>
              <a:t>No: something went wrong: civilization seems to be progressing up to the year 1… 0.013%/yr… 0.030%/yr… 0.061%/yr… &amp; then it stalls out: instead of doubling to a Commercial Revolution rate of growth after the year 1, the rate of ideas growth halves again… (Jongman)</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Our Four Reading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Our Four Readings</a:t>
            </a:r>
          </a:p>
        </p:txBody>
      </p:sp>
      <p:sp>
        <p:nvSpPr>
          <p:cNvPr id="276" name="What possibilities do they argue for?:…"/>
          <p:cNvSpPr txBox="1"/>
          <p:nvPr>
            <p:ph type="body" idx="4294967295"/>
          </p:nvPr>
        </p:nvSpPr>
        <p:spPr>
          <a:xfrm>
            <a:off x="277663" y="1270000"/>
            <a:ext cx="8572501" cy="5346044"/>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What possibilities do they argue for?:</a:t>
            </a:r>
          </a:p>
          <a:p>
            <a:pPr marL="115503" indent="-115503" defTabSz="219455">
              <a:spcBef>
                <a:spcPts val="500"/>
              </a:spcBef>
              <a:buFontTx/>
              <a:defRPr sz="1152">
                <a:latin typeface="Times New Roman"/>
                <a:ea typeface="Times New Roman"/>
                <a:cs typeface="Times New Roman"/>
                <a:sym typeface="Times New Roman"/>
              </a:defRPr>
            </a:pPr>
            <a:r>
              <a:t>Jongman: </a:t>
            </a:r>
          </a:p>
          <a:p>
            <a:pPr lvl="1" marL="298383" indent="-115503" defTabSz="219455">
              <a:spcBef>
                <a:spcPts val="500"/>
              </a:spcBef>
              <a:buFontTx/>
              <a:buChar char="•"/>
              <a:defRPr sz="1152">
                <a:latin typeface="Times New Roman"/>
                <a:ea typeface="Times New Roman"/>
                <a:cs typeface="Times New Roman"/>
                <a:sym typeface="Times New Roman"/>
              </a:defRPr>
            </a:pPr>
            <a:r>
              <a:t>“Population went down… production per man hour must have gone up…. The Roman Empire should have turned into a world of happy and prosperous peasants…. Reality was, of course, different… the emergence of a new social, political, and legal regime, where oppression replaces the entitlements of citizenship…”</a:t>
            </a:r>
          </a:p>
          <a:p>
            <a:pPr marL="115503" indent="-115503" defTabSz="219455">
              <a:spcBef>
                <a:spcPts val="500"/>
              </a:spcBef>
              <a:buFontTx/>
              <a:defRPr sz="1152">
                <a:latin typeface="Times New Roman"/>
                <a:ea typeface="Times New Roman"/>
                <a:cs typeface="Times New Roman"/>
                <a:sym typeface="Times New Roman"/>
              </a:defRPr>
            </a:pPr>
            <a:r>
              <a:t>Temin:</a:t>
            </a:r>
          </a:p>
          <a:p>
            <a:pPr lvl="1" marL="298383" indent="-115503" defTabSz="219455">
              <a:spcBef>
                <a:spcPts val="500"/>
              </a:spcBef>
              <a:buFontTx/>
              <a:buChar char="•"/>
              <a:defRPr sz="1152">
                <a:latin typeface="Times New Roman"/>
                <a:ea typeface="Times New Roman"/>
                <a:cs typeface="Times New Roman"/>
                <a:sym typeface="Times New Roman"/>
              </a:defRPr>
            </a:pPr>
            <a:r>
              <a:t>“The high ratio of wages to energy costs was not only absent in eighteenth-century continental Europe; it was absent as well in the Roman Empire…. There was no possibility of escaping from the Malthusian constraints… no possibility that industrialization could have begun in the ancient world…” </a:t>
            </a:r>
          </a:p>
          <a:p>
            <a:pPr marL="115503" indent="-115503" defTabSz="219455">
              <a:spcBef>
                <a:spcPts val="500"/>
              </a:spcBef>
              <a:buFontTx/>
              <a:defRPr sz="1152">
                <a:latin typeface="Times New Roman"/>
                <a:ea typeface="Times New Roman"/>
                <a:cs typeface="Times New Roman"/>
                <a:sym typeface="Times New Roman"/>
              </a:defRPr>
            </a:pPr>
            <a:r>
              <a:t>Finley:</a:t>
            </a:r>
          </a:p>
          <a:p>
            <a:pPr lvl="1" marL="298383" indent="-115503" defTabSz="219455">
              <a:spcBef>
                <a:spcPts val="500"/>
              </a:spcBef>
              <a:buFontTx/>
              <a:buChar char="•"/>
              <a:defRPr sz="1152">
                <a:latin typeface="Times New Roman"/>
                <a:ea typeface="Times New Roman"/>
                <a:cs typeface="Times New Roman"/>
                <a:sym typeface="Times New Roman"/>
              </a:defRPr>
            </a:pPr>
            <a:r>
              <a:t>“The pejorative judgments of ancient writers about labour, and specifically about the labour of the artisan, and of anyone who works for another, are too continuous, numerous, and unanimous, too wrapped up in discussions of every aspect of ancient life, to be dismissed as empty rhetoric. In other slave-owning societies for whom there is fuller documentation, these implications and their practical effects are unmistakable. Writing about the Great Trek, for example, Sir Keith Hancock said: 'The Boers very soon convinced themselves that artisans' work and slaves' work were the same thing—a conviction which struck such deep roots in their minds that their descendants in the nineteenth century left to British immigrants almost all the opportunities of skilled industrial employment in the expanding towns'. Or Tocqueville, whose I83I notebooks are filled with the theme that 'slavery is even more prejudicial to the masters than to the slaves', because, as a leading Louisville merchant said to him, 'it deprives us of the energy and spirit of enterprise that characterizes the States that have no slaves’…. Comparisons must be made with caution and reserve. But this particular one seems to me to be valid and necessary…”</a:t>
            </a:r>
          </a:p>
          <a:p>
            <a:pPr marL="115503" indent="-115503" defTabSz="219455">
              <a:spcBef>
                <a:spcPts val="500"/>
              </a:spcBef>
              <a:buFontTx/>
              <a:defRPr sz="1152">
                <a:latin typeface="Times New Roman"/>
                <a:ea typeface="Times New Roman"/>
                <a:cs typeface="Times New Roman"/>
                <a:sym typeface="Times New Roman"/>
              </a:defRPr>
            </a:pPr>
            <a:r>
              <a:t>Ober:</a:t>
            </a:r>
          </a:p>
          <a:p>
            <a:pPr lvl="1" marL="298383" indent="-115503" defTabSz="219455">
              <a:spcBef>
                <a:spcPts val="500"/>
              </a:spcBef>
              <a:buFontTx/>
              <a:buChar char="•"/>
              <a:defRPr sz="1152">
                <a:latin typeface="Times New Roman"/>
                <a:ea typeface="Times New Roman"/>
                <a:cs typeface="Times New Roman"/>
                <a:sym typeface="Times New Roman"/>
              </a:defRPr>
            </a:pPr>
            <a:r>
              <a:t>“Greeks were quite capable of the kind of reasoning necessary to build and sustain a growing economy…. Ancient Greeks, as individuals and collectives, frequently employed… rationally instrumental reasoning in economic contexts. It is nonetheless undeniable that there is a body of classical literature that exemplifies the scorn for money-making that was emphasized by the Finley school. Those expressions of scorn underpin the theory of an essentially timeless and changeless ancient economy predicated on violent extraction and gift exchange…. The approach of the Socratic philosophers to economic rationality was fundamentally critical and normative…. For Finley and his school… any activity that was not grounded in status, and in [its] power relations… was… unmoored and ephemeral…. Economic activity aimed at increasing productivity, innovations aimed at increasing efficiency, and increased consumption—rather than securing the status of the relevant actors—were, thereby, rendered more or less invisible—and in any event, unworthy of detailed study. The result was, so I suppose, both a misunderstanding of the relevant texts and a misrepresentation of the underlying social reality…” </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Review: The Fall of Rome"/>
          <p:cNvSpPr txBox="1"/>
          <p:nvPr>
            <p:ph type="title" idx="4294967295"/>
          </p:nvPr>
        </p:nvSpPr>
        <p:spPr>
          <a:xfrm>
            <a:off x="277663" y="-1"/>
            <a:ext cx="8572501" cy="1270001"/>
          </a:xfrm>
          <a:prstGeom prst="rect">
            <a:avLst/>
          </a:prstGeom>
        </p:spPr>
        <p:txBody>
          <a:bodyPr>
            <a:normAutofit fontScale="100000" lnSpcReduction="0"/>
          </a:bodyPr>
          <a:lstStyle>
            <a:lvl1pPr defTabSz="416052">
              <a:defRPr sz="5460"/>
            </a:lvl1pPr>
          </a:lstStyle>
          <a:p>
            <a:pPr/>
            <a:r>
              <a:t>Review: The Fall of Rome</a:t>
            </a:r>
          </a:p>
        </p:txBody>
      </p:sp>
      <p:sp>
        <p:nvSpPr>
          <p:cNvPr id="27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80" name="Economic Zenith, Then Economic Decline, Then Political Decline:…"/>
          <p:cNvSpPr txBox="1"/>
          <p:nvPr>
            <p:ph type="body" sz="half" idx="4294967295"/>
          </p:nvPr>
        </p:nvSpPr>
        <p:spPr>
          <a:xfrm>
            <a:off x="277663" y="1270000"/>
            <a:ext cx="3319076"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Economic Zenith, Then Economic Decline, Then Political Decline:</a:t>
            </a:r>
          </a:p>
          <a:p>
            <a:pPr marL="115503" indent="-115503" defTabSz="219455">
              <a:spcBef>
                <a:spcPts val="500"/>
              </a:spcBef>
              <a:buFontTx/>
              <a:defRPr sz="1152">
                <a:latin typeface="Times New Roman"/>
                <a:ea typeface="Times New Roman"/>
                <a:cs typeface="Times New Roman"/>
                <a:sym typeface="Times New Roman"/>
              </a:defRPr>
            </a:pPr>
            <a:r>
              <a:t>While the existing data are somewhat contradictory, the consensus amongst archaeologists is the early 2nd century. </a:t>
            </a:r>
          </a:p>
          <a:p>
            <a:pPr marL="115503" indent="-115503" defTabSz="219455">
              <a:spcBef>
                <a:spcPts val="500"/>
              </a:spcBef>
              <a:buFontTx/>
              <a:defRPr sz="1152">
                <a:latin typeface="Times New Roman"/>
                <a:ea typeface="Times New Roman"/>
                <a:cs typeface="Times New Roman"/>
                <a:sym typeface="Times New Roman"/>
              </a:defRPr>
            </a:pPr>
            <a:r>
              <a:t>A new social distinction between </a:t>
            </a:r>
            <a:r>
              <a:rPr i="1"/>
              <a:t>honestiores</a:t>
            </a:r>
            <a:r>
              <a:t> (high status) and </a:t>
            </a:r>
            <a:r>
              <a:rPr i="1"/>
              <a:t>humiliores</a:t>
            </a:r>
            <a:r>
              <a:t> (low status with different laws) was introduced.</a:t>
            </a:r>
          </a:p>
          <a:p>
            <a:pPr marL="115503" indent="-115503" defTabSz="219455">
              <a:spcBef>
                <a:spcPts val="500"/>
              </a:spcBef>
              <a:buFontTx/>
              <a:defRPr sz="1152">
                <a:latin typeface="Times New Roman"/>
                <a:ea typeface="Times New Roman"/>
                <a:cs typeface="Times New Roman"/>
                <a:sym typeface="Times New Roman"/>
              </a:defRPr>
            </a:pPr>
            <a:r>
              <a:t>Citizens began to lose their rights and by the end of the 2nd century, they were being tied to the land as serfs </a:t>
            </a:r>
          </a:p>
          <a:p>
            <a:pPr marL="115503" indent="-115503" defTabSz="219455">
              <a:spcBef>
                <a:spcPts val="500"/>
              </a:spcBef>
              <a:buFontTx/>
              <a:defRPr sz="1152">
                <a:latin typeface="Times New Roman"/>
                <a:ea typeface="Times New Roman"/>
                <a:cs typeface="Times New Roman"/>
                <a:sym typeface="Times New Roman"/>
              </a:defRPr>
            </a:pPr>
            <a:r>
              <a:t>The Barbarians were at the gates, but it seems reasonable to see this as an outcome of the weakening of Roman institutions </a:t>
            </a:r>
          </a:p>
          <a:p>
            <a:pPr marL="115503" indent="-115503" defTabSz="219455">
              <a:spcBef>
                <a:spcPts val="500"/>
              </a:spcBef>
              <a:buFontTx/>
              <a:defRPr sz="1152">
                <a:latin typeface="Times New Roman"/>
                <a:ea typeface="Times New Roman"/>
                <a:cs typeface="Times New Roman"/>
                <a:sym typeface="Times New Roman"/>
              </a:defRPr>
            </a:pPr>
            <a:r>
              <a:t>Earlier Rome had defeated far more formidable and better organized enemies like the Carthaginians. </a:t>
            </a:r>
          </a:p>
          <a:p>
            <a:pPr marL="115503" indent="-115503" defTabSz="219455">
              <a:spcBef>
                <a:spcPts val="500"/>
              </a:spcBef>
              <a:buFontTx/>
              <a:defRPr sz="1152">
                <a:latin typeface="Times New Roman"/>
                <a:ea typeface="Times New Roman"/>
                <a:cs typeface="Times New Roman"/>
                <a:sym typeface="Times New Roman"/>
              </a:defRPr>
            </a:pPr>
            <a:r>
              <a:t>Acemoglu and Robinson argue that the big fact about what preceded the decline is that political institutions moved in a much more extractive direction and this was followed by economic institutions. </a:t>
            </a:r>
          </a:p>
          <a:p>
            <a:pPr marL="115503" indent="-115503" defTabSz="219455">
              <a:spcBef>
                <a:spcPts val="500"/>
              </a:spcBef>
              <a:buFontTx/>
              <a:defRPr sz="1152">
                <a:latin typeface="Times New Roman"/>
                <a:ea typeface="Times New Roman"/>
                <a:cs typeface="Times New Roman"/>
                <a:sym typeface="Times New Roman"/>
              </a:defRPr>
            </a:pPr>
            <a:r>
              <a:t>Jongman (“Gibbon was Right”) proposes that the Antonine plague which hit the Roman Empire around 160AD is the most likely explanation for the collapse of Rome. </a:t>
            </a:r>
          </a:p>
          <a:p>
            <a:pPr marL="115503" indent="-115503" defTabSz="219455">
              <a:spcBef>
                <a:spcPts val="500"/>
              </a:spcBef>
              <a:buFontTx/>
              <a:defRPr sz="1152">
                <a:latin typeface="Times New Roman"/>
                <a:ea typeface="Times New Roman"/>
                <a:cs typeface="Times New Roman"/>
                <a:sym typeface="Times New Roman"/>
              </a:defRPr>
            </a:pPr>
            <a:r>
              <a:t>But Malthusian crises are supposed to increase living standards, not reduce them: so what is going on?</a:t>
            </a:r>
          </a:p>
        </p:txBody>
      </p:sp>
      <p:pic>
        <p:nvPicPr>
          <p:cNvPr id="281" name="Image" descr="Image"/>
          <p:cNvPicPr>
            <a:picLocks noChangeAspect="1"/>
          </p:cNvPicPr>
          <p:nvPr/>
        </p:nvPicPr>
        <p:blipFill>
          <a:blip r:embed="rId2">
            <a:extLst/>
          </a:blip>
          <a:stretch>
            <a:fillRect/>
          </a:stretch>
        </p:blipFill>
        <p:spPr>
          <a:xfrm>
            <a:off x="3700402" y="1318296"/>
            <a:ext cx="5149762" cy="3475735"/>
          </a:xfrm>
          <a:prstGeom prst="rect">
            <a:avLst/>
          </a:prstGeom>
          <a:ln w="12700">
            <a:miter lim="400000"/>
          </a:ln>
        </p:spPr>
      </p:pic>
      <p:pic>
        <p:nvPicPr>
          <p:cNvPr id="282" name="Image" descr="Image"/>
          <p:cNvPicPr>
            <a:picLocks noChangeAspect="1"/>
          </p:cNvPicPr>
          <p:nvPr/>
        </p:nvPicPr>
        <p:blipFill>
          <a:blip r:embed="rId3">
            <a:extLst/>
          </a:blip>
          <a:stretch>
            <a:fillRect/>
          </a:stretch>
        </p:blipFill>
        <p:spPr>
          <a:xfrm>
            <a:off x="6698636" y="4794031"/>
            <a:ext cx="2279388" cy="1831723"/>
          </a:xfrm>
          <a:prstGeom prst="rect">
            <a:avLst/>
          </a:prstGeom>
          <a:ln w="12700">
            <a:miter lim="400000"/>
          </a:ln>
        </p:spPr>
      </p:pic>
      <p:pic>
        <p:nvPicPr>
          <p:cNvPr id="283" name="Image" descr="Image"/>
          <p:cNvPicPr>
            <a:picLocks noChangeAspect="1"/>
          </p:cNvPicPr>
          <p:nvPr/>
        </p:nvPicPr>
        <p:blipFill>
          <a:blip r:embed="rId4">
            <a:extLst/>
          </a:blip>
          <a:stretch>
            <a:fillRect/>
          </a:stretch>
        </p:blipFill>
        <p:spPr>
          <a:xfrm>
            <a:off x="3385494" y="4794031"/>
            <a:ext cx="3841951" cy="2000507"/>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Three Great Plagu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Three Great Plagues</a:t>
            </a:r>
          </a:p>
        </p:txBody>
      </p:sp>
      <p:sp>
        <p:nvSpPr>
          <p:cNvPr id="286" name="But the demands of the empire for revenue and of the upper class for resources remain the same:…"/>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the demands of the empire for revenue and of the upper class for resources remain the same:</a:t>
            </a:r>
          </a:p>
          <a:p>
            <a:pPr marL="240631" indent="-240631">
              <a:spcBef>
                <a:spcPts val="1200"/>
              </a:spcBef>
              <a:buFontTx/>
              <a:defRPr sz="2400">
                <a:latin typeface="Times New Roman"/>
                <a:ea typeface="Times New Roman"/>
                <a:cs typeface="Times New Roman"/>
                <a:sym typeface="Times New Roman"/>
              </a:defRPr>
            </a:pPr>
            <a:r>
              <a:t>Antonine Plague (smallpox?): Antonine ⇒ Severian dynasty</a:t>
            </a:r>
          </a:p>
          <a:p>
            <a:pPr marL="240631" indent="-240631">
              <a:spcBef>
                <a:spcPts val="1200"/>
              </a:spcBef>
              <a:buFontTx/>
              <a:defRPr sz="2400">
                <a:latin typeface="Times New Roman"/>
                <a:ea typeface="Times New Roman"/>
                <a:cs typeface="Times New Roman"/>
                <a:sym typeface="Times New Roman"/>
              </a:defRPr>
            </a:pPr>
            <a:r>
              <a:t>Plague of St. Cyrian (Ebola-like?): Things fall completely apart, then Diocletian: between Philip the Arab and Diocletian, 18 emperors in 35 years, plus two breakaways; 12 of the 18 were assassinated</a:t>
            </a:r>
          </a:p>
          <a:p>
            <a:pPr marL="240631" indent="-240631">
              <a:spcBef>
                <a:spcPts val="1200"/>
              </a:spcBef>
              <a:buFontTx/>
              <a:defRPr sz="2400">
                <a:latin typeface="Times New Roman"/>
                <a:ea typeface="Times New Roman"/>
                <a:cs typeface="Times New Roman"/>
                <a:sym typeface="Times New Roman"/>
              </a:defRPr>
            </a:pPr>
            <a:r>
              <a:t>Plague of Justinian (Bubonic): Flavius Apion… </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The Domar Hypothesi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Domar Hypothesis</a:t>
            </a:r>
          </a:p>
        </p:txBody>
      </p:sp>
      <p:sp>
        <p:nvSpPr>
          <p:cNvPr id="28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90" name="You can have a leisured upper class, or abundant land relative to labor, or free labor, but not all three at once:"/>
          <p:cNvSpPr txBox="1"/>
          <p:nvPr>
            <p:ph type="body" sz="quarter" idx="4294967295"/>
          </p:nvPr>
        </p:nvSpPr>
        <p:spPr>
          <a:xfrm>
            <a:off x="277663" y="1270000"/>
            <a:ext cx="8572501" cy="885958"/>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You can have a leisured upper class, or abundant land relative to labor, or free labor, but not all three at once:</a:t>
            </a:r>
          </a:p>
        </p:txBody>
      </p:sp>
      <p:pic>
        <p:nvPicPr>
          <p:cNvPr id="291" name="Image" descr="Image"/>
          <p:cNvPicPr>
            <a:picLocks noChangeAspect="1"/>
          </p:cNvPicPr>
          <p:nvPr/>
        </p:nvPicPr>
        <p:blipFill>
          <a:blip r:embed="rId2">
            <a:extLst/>
          </a:blip>
          <a:stretch>
            <a:fillRect/>
          </a:stretch>
        </p:blipFill>
        <p:spPr>
          <a:xfrm>
            <a:off x="119462" y="2445985"/>
            <a:ext cx="3769611" cy="2451132"/>
          </a:xfrm>
          <a:prstGeom prst="rect">
            <a:avLst/>
          </a:prstGeom>
          <a:ln w="12700">
            <a:miter lim="400000"/>
          </a:ln>
        </p:spPr>
      </p:pic>
      <p:pic>
        <p:nvPicPr>
          <p:cNvPr id="292" name="Image" descr="Image"/>
          <p:cNvPicPr>
            <a:picLocks noChangeAspect="1"/>
          </p:cNvPicPr>
          <p:nvPr/>
        </p:nvPicPr>
        <p:blipFill>
          <a:blip r:embed="rId3">
            <a:extLst/>
          </a:blip>
          <a:stretch>
            <a:fillRect/>
          </a:stretch>
        </p:blipFill>
        <p:spPr>
          <a:xfrm>
            <a:off x="4358283" y="2445985"/>
            <a:ext cx="4072649" cy="2451132"/>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The Later Roman Empire"/>
          <p:cNvSpPr txBox="1"/>
          <p:nvPr>
            <p:ph type="title" idx="4294967295"/>
          </p:nvPr>
        </p:nvSpPr>
        <p:spPr>
          <a:xfrm>
            <a:off x="277663" y="-1"/>
            <a:ext cx="8572501" cy="1270001"/>
          </a:xfrm>
          <a:prstGeom prst="rect">
            <a:avLst/>
          </a:prstGeom>
        </p:spPr>
        <p:txBody>
          <a:bodyPr>
            <a:normAutofit fontScale="100000" lnSpcReduction="0"/>
          </a:bodyPr>
          <a:lstStyle>
            <a:lvl1pPr defTabSz="429768">
              <a:defRPr sz="5640">
                <a:solidFill>
                  <a:srgbClr val="008000"/>
                </a:solidFill>
              </a:defRPr>
            </a:lvl1pPr>
          </a:lstStyle>
          <a:p>
            <a:pPr/>
            <a:r>
              <a:t>The Later Roman Empire</a:t>
            </a:r>
          </a:p>
        </p:txBody>
      </p:sp>
      <p:sp>
        <p:nvSpPr>
          <p:cNvPr id="295" name="How does it compare to the expanding Roman Republic?…"/>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How does it compare to the expanding Roman Republic?</a:t>
            </a:r>
          </a:p>
          <a:p>
            <a:pPr marL="240631" indent="-240631">
              <a:spcBef>
                <a:spcPts val="1200"/>
              </a:spcBef>
              <a:buFontTx/>
              <a:defRPr sz="2400">
                <a:latin typeface="Times New Roman"/>
                <a:ea typeface="Times New Roman"/>
                <a:cs typeface="Times New Roman"/>
                <a:sym typeface="Times New Roman"/>
              </a:defRPr>
            </a:pPr>
            <a:r>
              <a:rPr b="1"/>
              <a:t>Militarism</a:t>
            </a:r>
            <a:r>
              <a:t>: in striking contrast to earlier days, a successful general is a threat to the emperor. Eighteen emperors in 35 years between Philip the Arab and Diocletian</a:t>
            </a:r>
          </a:p>
          <a:p>
            <a:pPr marL="240631" indent="-240631">
              <a:spcBef>
                <a:spcPts val="1200"/>
              </a:spcBef>
              <a:buFontTx/>
              <a:defRPr b="1" sz="2400">
                <a:latin typeface="Times New Roman"/>
                <a:ea typeface="Times New Roman"/>
                <a:cs typeface="Times New Roman"/>
                <a:sym typeface="Times New Roman"/>
              </a:defRPr>
            </a:pPr>
            <a:r>
              <a:t>Mobilization:</a:t>
            </a:r>
            <a:r>
              <a:rPr b="0"/>
              <a:t> In order to extract resources from a smaller population, the people must be disarmed rather than mobilized.</a:t>
            </a:r>
            <a:endParaRPr b="0"/>
          </a:p>
          <a:p>
            <a:pPr marL="240631" indent="-240631">
              <a:spcBef>
                <a:spcPts val="1200"/>
              </a:spcBef>
              <a:buFontTx/>
              <a:defRPr b="1" sz="2400">
                <a:latin typeface="Times New Roman"/>
                <a:ea typeface="Times New Roman"/>
                <a:cs typeface="Times New Roman"/>
                <a:sym typeface="Times New Roman"/>
              </a:defRPr>
            </a:pPr>
            <a:r>
              <a:t>Distribution:</a:t>
            </a:r>
            <a:r>
              <a:rPr b="0"/>
              <a:t> The smaller pool of benefits needs to be hoarded for those with connections, not shared.</a:t>
            </a:r>
            <a:endParaRPr b="0"/>
          </a:p>
          <a:p>
            <a:pPr marL="240631" indent="-240631">
              <a:spcBef>
                <a:spcPts val="1200"/>
              </a:spcBef>
              <a:buFontTx/>
              <a:defRPr b="1" sz="2400">
                <a:latin typeface="Times New Roman"/>
                <a:ea typeface="Times New Roman"/>
                <a:cs typeface="Times New Roman"/>
                <a:sym typeface="Times New Roman"/>
              </a:defRPr>
            </a:pPr>
            <a:r>
              <a:t>Incorporation</a:t>
            </a:r>
            <a:r>
              <a:rPr b="0"/>
              <a:t>: You can join the Goths: you cannot join the Roman upper class unless you know someone…</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Dell’s Summary of Acemoglu and Robinson on the Rise and Fall of Rome II"/>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8000"/>
                </a:solidFill>
              </a:defRPr>
            </a:lvl1pPr>
          </a:lstStyle>
          <a:p>
            <a:pPr/>
            <a:r>
              <a:t>Dell’s Summary of Acemoglu and Robinson on the Rise and Fall of Rome II</a:t>
            </a:r>
          </a:p>
        </p:txBody>
      </p:sp>
      <p:sp>
        <p:nvSpPr>
          <p:cNvPr id="29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99" name="For the Roman Empire, the collapse of Roman authority was pronounced, particularly in the West:…"/>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06908">
              <a:spcBef>
                <a:spcPts val="1000"/>
              </a:spcBef>
              <a:buSzTx/>
              <a:buFontTx/>
              <a:buNone/>
              <a:defRPr b="1" sz="2136">
                <a:latin typeface="+mj-lt"/>
                <a:ea typeface="+mj-ea"/>
                <a:cs typeface="+mj-cs"/>
                <a:sym typeface="Helvetica"/>
              </a:defRPr>
            </a:pPr>
            <a:r>
              <a:t>For the Roman Empire, the collapse of Roman authority was pronounced, particularly in the West:</a:t>
            </a:r>
          </a:p>
          <a:p>
            <a:pPr marL="214162" indent="-214162" defTabSz="406908">
              <a:spcBef>
                <a:spcPts val="1000"/>
              </a:spcBef>
              <a:buFontTx/>
              <a:defRPr sz="2136">
                <a:latin typeface="Times New Roman"/>
                <a:ea typeface="Times New Roman"/>
                <a:cs typeface="Times New Roman"/>
                <a:sym typeface="Times New Roman"/>
              </a:defRPr>
            </a:pPr>
            <a:r>
              <a:t>By 450AD all the trappings of Roman economic prosperity were gone. </a:t>
            </a:r>
          </a:p>
          <a:p>
            <a:pPr marL="214162" indent="-214162" defTabSz="406908">
              <a:spcBef>
                <a:spcPts val="1000"/>
              </a:spcBef>
              <a:buFontTx/>
              <a:defRPr sz="2136">
                <a:latin typeface="Times New Roman"/>
                <a:ea typeface="Times New Roman"/>
                <a:cs typeface="Times New Roman"/>
                <a:sym typeface="Times New Roman"/>
              </a:defRPr>
            </a:pPr>
            <a:r>
              <a:t>Money vanished from circulation. </a:t>
            </a:r>
          </a:p>
          <a:p>
            <a:pPr marL="214162" indent="-214162" defTabSz="406908">
              <a:spcBef>
                <a:spcPts val="1000"/>
              </a:spcBef>
              <a:buFontTx/>
              <a:defRPr sz="2136">
                <a:latin typeface="Times New Roman"/>
                <a:ea typeface="Times New Roman"/>
                <a:cs typeface="Times New Roman"/>
                <a:sym typeface="Times New Roman"/>
              </a:defRPr>
            </a:pPr>
            <a:r>
              <a:t>Urban areas were abandoned and buildings stripped of stone. </a:t>
            </a:r>
          </a:p>
          <a:p>
            <a:pPr marL="214162" indent="-214162" defTabSz="406908">
              <a:spcBef>
                <a:spcPts val="1000"/>
              </a:spcBef>
              <a:buFontTx/>
              <a:defRPr sz="2136">
                <a:latin typeface="Times New Roman"/>
                <a:ea typeface="Times New Roman"/>
                <a:cs typeface="Times New Roman"/>
                <a:sym typeface="Times New Roman"/>
              </a:defRPr>
            </a:pPr>
            <a:r>
              <a:t>The roads were overgrown with weeds. </a:t>
            </a:r>
          </a:p>
          <a:p>
            <a:pPr marL="214162" indent="-214162" defTabSz="406908">
              <a:spcBef>
                <a:spcPts val="1000"/>
              </a:spcBef>
              <a:buFontTx/>
              <a:defRPr sz="2136">
                <a:latin typeface="Times New Roman"/>
                <a:ea typeface="Times New Roman"/>
                <a:cs typeface="Times New Roman"/>
                <a:sym typeface="Times New Roman"/>
              </a:defRPr>
            </a:pPr>
            <a:r>
              <a:t>The only type of pottery which was fabricated was crude and hand made, not manufactured. </a:t>
            </a:r>
          </a:p>
          <a:p>
            <a:pPr marL="214162" indent="-214162" defTabSz="406908">
              <a:spcBef>
                <a:spcPts val="1000"/>
              </a:spcBef>
              <a:buFontTx/>
              <a:defRPr sz="2136">
                <a:latin typeface="Times New Roman"/>
                <a:ea typeface="Times New Roman"/>
                <a:cs typeface="Times New Roman"/>
                <a:sym typeface="Times New Roman"/>
              </a:defRPr>
            </a:pPr>
            <a:r>
              <a:t>People forgot how to use mortar and they also forgot how to read and write. </a:t>
            </a:r>
          </a:p>
          <a:p>
            <a:pPr marL="214162" indent="-214162" defTabSz="406908">
              <a:spcBef>
                <a:spcPts val="1000"/>
              </a:spcBef>
              <a:buFontTx/>
              <a:defRPr sz="2136">
                <a:latin typeface="Times New Roman"/>
                <a:ea typeface="Times New Roman"/>
                <a:cs typeface="Times New Roman"/>
                <a:sym typeface="Times New Roman"/>
              </a:defRPr>
            </a:pPr>
            <a:r>
              <a:t>Roofs were made of branches, not tiles. </a:t>
            </a:r>
          </a:p>
          <a:p>
            <a:pPr marL="214162" indent="-214162" defTabSz="406908">
              <a:spcBef>
                <a:spcPts val="1000"/>
              </a:spcBef>
              <a:buFontTx/>
              <a:defRPr sz="2136">
                <a:latin typeface="Times New Roman"/>
                <a:ea typeface="Times New Roman"/>
                <a:cs typeface="Times New Roman"/>
                <a:sym typeface="Times New Roman"/>
              </a:defRPr>
            </a:pPr>
            <a:r>
              <a:t>The Eastern Roman Empire lived on, but it contracted significantly with the rise of Islam in the 7th Century. </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Review: Republic to Empire"/>
          <p:cNvSpPr txBox="1"/>
          <p:nvPr>
            <p:ph type="title" idx="4294967295"/>
          </p:nvPr>
        </p:nvSpPr>
        <p:spPr>
          <a:xfrm>
            <a:off x="277663" y="-1"/>
            <a:ext cx="8572501" cy="1270001"/>
          </a:xfrm>
          <a:prstGeom prst="rect">
            <a:avLst/>
          </a:prstGeom>
        </p:spPr>
        <p:txBody>
          <a:bodyPr>
            <a:normAutofit fontScale="100000" lnSpcReduction="0"/>
          </a:bodyPr>
          <a:lstStyle>
            <a:lvl1pPr defTabSz="384047">
              <a:defRPr sz="5040">
                <a:solidFill>
                  <a:srgbClr val="008000"/>
                </a:solidFill>
              </a:defRPr>
            </a:lvl1pPr>
          </a:lstStyle>
          <a:p>
            <a:pPr/>
            <a:r>
              <a:t>Review: Republic to Empire</a:t>
            </a:r>
          </a:p>
        </p:txBody>
      </p:sp>
      <p:sp>
        <p:nvSpPr>
          <p:cNvPr id="30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03" name="Political transi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Political transition:</a:t>
            </a:r>
          </a:p>
          <a:p>
            <a:pPr marL="161223" indent="-161223" defTabSz="306324">
              <a:spcBef>
                <a:spcPts val="800"/>
              </a:spcBef>
              <a:buFontTx/>
              <a:defRPr sz="1608">
                <a:latin typeface="Times New Roman"/>
                <a:ea typeface="Times New Roman"/>
                <a:cs typeface="Times New Roman"/>
                <a:sym typeface="Times New Roman"/>
              </a:defRPr>
            </a:pPr>
            <a:r>
              <a:t>The expansion of Rome’s conquests created inequality and increasing political instability. </a:t>
            </a:r>
          </a:p>
          <a:p>
            <a:pPr marL="161223" indent="-161223" defTabSz="306324">
              <a:spcBef>
                <a:spcPts val="800"/>
              </a:spcBef>
              <a:buFontTx/>
              <a:defRPr sz="1608">
                <a:latin typeface="Times New Roman"/>
                <a:ea typeface="Times New Roman"/>
                <a:cs typeface="Times New Roman"/>
                <a:sym typeface="Times New Roman"/>
              </a:defRPr>
            </a:pPr>
            <a:r>
              <a:t>There were calls for the redistribution of land and power. </a:t>
            </a:r>
          </a:p>
          <a:p>
            <a:pPr marL="161223" indent="-161223" defTabSz="306324">
              <a:spcBef>
                <a:spcPts val="800"/>
              </a:spcBef>
              <a:buFontTx/>
              <a:defRPr sz="1608">
                <a:latin typeface="Times New Roman"/>
                <a:ea typeface="Times New Roman"/>
                <a:cs typeface="Times New Roman"/>
                <a:sym typeface="Times New Roman"/>
              </a:defRPr>
            </a:pPr>
            <a:r>
              <a:t>For example, Plebeian Tribune Tiberius Gracchus started to develop very ‘populist’ political platforms which threatened the senatorial elites. </a:t>
            </a:r>
          </a:p>
          <a:p>
            <a:pPr marL="161223" indent="-161223" defTabSz="306324">
              <a:spcBef>
                <a:spcPts val="800"/>
              </a:spcBef>
              <a:buFontTx/>
              <a:defRPr sz="1608">
                <a:latin typeface="Times New Roman"/>
                <a:ea typeface="Times New Roman"/>
                <a:cs typeface="Times New Roman"/>
                <a:sym typeface="Times New Roman"/>
              </a:defRPr>
            </a:pPr>
            <a:r>
              <a:t>The culmination of this was civil war, the dictatorship of Julius Caesar, and finally the creation of the Empire under Augustus. </a:t>
            </a:r>
          </a:p>
          <a:p>
            <a:pPr lvl="1" marL="416493" indent="-161223" defTabSz="306324">
              <a:spcBef>
                <a:spcPts val="800"/>
              </a:spcBef>
              <a:buFontTx/>
              <a:buChar char="•"/>
              <a:defRPr sz="1608">
                <a:latin typeface="Times New Roman"/>
                <a:ea typeface="Times New Roman"/>
                <a:cs typeface="Times New Roman"/>
                <a:sym typeface="Times New Roman"/>
              </a:defRPr>
            </a:pPr>
            <a:r>
              <a:t>First the </a:t>
            </a:r>
            <a:r>
              <a:rPr i="1"/>
              <a:t>principate</a:t>
            </a:r>
          </a:p>
          <a:p>
            <a:pPr lvl="1" marL="416493" indent="-161223" defTabSz="306324">
              <a:spcBef>
                <a:spcPts val="800"/>
              </a:spcBef>
              <a:buFontTx/>
              <a:buChar char="•"/>
              <a:defRPr sz="1608">
                <a:latin typeface="Times New Roman"/>
                <a:ea typeface="Times New Roman"/>
                <a:cs typeface="Times New Roman"/>
                <a:sym typeface="Times New Roman"/>
              </a:defRPr>
            </a:pPr>
            <a:r>
              <a:t>Then the </a:t>
            </a:r>
            <a:r>
              <a:rPr i="1"/>
              <a:t>dominate</a:t>
            </a:r>
            <a:endParaRPr i="1"/>
          </a:p>
          <a:p>
            <a:pPr marL="161223" indent="-161223" defTabSz="306324">
              <a:spcBef>
                <a:spcPts val="800"/>
              </a:spcBef>
              <a:buFontTx/>
              <a:defRPr sz="1608">
                <a:latin typeface="Times New Roman"/>
                <a:ea typeface="Times New Roman"/>
                <a:cs typeface="Times New Roman"/>
                <a:sym typeface="Times New Roman"/>
              </a:defRPr>
            </a:pPr>
            <a:r>
              <a:t>Augustus reformed the army, removing it as a bastion of plebeian power. </a:t>
            </a:r>
          </a:p>
          <a:p>
            <a:pPr marL="161223" indent="-161223" defTabSz="306324">
              <a:spcBef>
                <a:spcPts val="800"/>
              </a:spcBef>
              <a:buFontTx/>
              <a:defRPr sz="1608">
                <a:latin typeface="Times New Roman"/>
                <a:ea typeface="Times New Roman"/>
                <a:cs typeface="Times New Roman"/>
                <a:sym typeface="Times New Roman"/>
              </a:defRPr>
            </a:pPr>
            <a:r>
              <a:t>His successor Tiberius stripped the assemblies of powers and gave them to the senate—and then neutered the senate</a:t>
            </a:r>
          </a:p>
          <a:p>
            <a:pPr marL="161223" indent="-161223" defTabSz="306324">
              <a:spcBef>
                <a:spcPts val="800"/>
              </a:spcBef>
              <a:buFontTx/>
              <a:defRPr sz="1608">
                <a:latin typeface="Times New Roman"/>
                <a:ea typeface="Times New Roman"/>
                <a:cs typeface="Times New Roman"/>
                <a:sym typeface="Times New Roman"/>
              </a:defRPr>
            </a:pPr>
            <a:r>
              <a:t>A semi-hereditary monarchy replaced the Republic:</a:t>
            </a:r>
          </a:p>
          <a:p>
            <a:pPr lvl="1" marL="416493" indent="-161223" defTabSz="306324">
              <a:spcBef>
                <a:spcPts val="800"/>
              </a:spcBef>
              <a:buFontTx/>
              <a:buChar char="•"/>
              <a:defRPr sz="1608">
                <a:latin typeface="Times New Roman"/>
                <a:ea typeface="Times New Roman"/>
                <a:cs typeface="Times New Roman"/>
                <a:sym typeface="Times New Roman"/>
              </a:defRPr>
            </a:pPr>
            <a:r>
              <a:t>“May good success attend the Roman senate and people and myself. I hereby adopt as my son Marcus Ulpius Nerva Traianus…”</a:t>
            </a:r>
          </a:p>
          <a:p>
            <a:pPr marL="161223" indent="-161223" defTabSz="306324">
              <a:spcBef>
                <a:spcPts val="800"/>
              </a:spcBef>
              <a:buFontTx/>
              <a:defRPr sz="1608">
                <a:latin typeface="Times New Roman"/>
                <a:ea typeface="Times New Roman"/>
                <a:cs typeface="Times New Roman"/>
                <a:sym typeface="Times New Roman"/>
              </a:defRPr>
            </a:pPr>
            <a:r>
              <a:t>This was a move towards more “extractive” political institutions and though it stabilized things for awhile, there was an eventual movement towards even more extractive economic institutions </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306" name="Beste, Memorials:…"/>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Beste, </a:t>
            </a:r>
            <a:r>
              <a:rPr i="1"/>
              <a:t>Memorials:</a:t>
            </a:r>
          </a:p>
          <a:p>
            <a:pPr marL="240631" indent="-240631">
              <a:spcBef>
                <a:spcPts val="1200"/>
              </a:spcBef>
              <a:buFontTx/>
              <a:defRPr sz="2400">
                <a:latin typeface="Times New Roman"/>
                <a:ea typeface="Times New Roman"/>
                <a:cs typeface="Times New Roman"/>
                <a:sym typeface="Times New Roman"/>
              </a:defRPr>
            </a:pPr>
            <a:r>
              <a:t>The Duke of Gloucester, brother of King George III, permitted Mr. Gibbon to present to him the first volume of </a:t>
            </a:r>
            <a:r>
              <a:rPr i="1"/>
              <a:t>The History of the Decline and Fall of the Roman Empire</a:t>
            </a:r>
            <a:r>
              <a:t>. When the second volume of that work appeared, it was quite in order that it should be presented to His Royal Highness in like manner. The prince received the author with much good nature and affability, saying to him, as he laid the quarto on the table,</a:t>
            </a:r>
          </a:p>
          <a:p>
            <a:pPr lvl="1" marL="621631" indent="-240631">
              <a:spcBef>
                <a:spcPts val="1200"/>
              </a:spcBef>
              <a:buFontTx/>
              <a:buChar char="•"/>
              <a:defRPr sz="2400">
                <a:latin typeface="Times New Roman"/>
                <a:ea typeface="Times New Roman"/>
                <a:cs typeface="Times New Roman"/>
                <a:sym typeface="Times New Roman"/>
              </a:defRPr>
            </a:pPr>
            <a:r>
              <a:t>“Another damned thick, square book! Always, scribble, scribble, scribble! Eh! Mr. Gibbon?”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The Columbian Exchange…"/>
          <p:cNvSpPr txBox="1"/>
          <p:nvPr>
            <p:ph type="body" sz="half" idx="4294967295"/>
          </p:nvPr>
        </p:nvSpPr>
        <p:spPr>
          <a:xfrm>
            <a:off x="277663" y="1270000"/>
            <a:ext cx="4699001" cy="5080000"/>
          </a:xfrm>
          <a:prstGeom prst="rect">
            <a:avLst/>
          </a:prstGeom>
        </p:spPr>
        <p:txBody>
          <a:bodyPr>
            <a:normAutofit fontScale="100000" lnSpcReduction="0"/>
          </a:bodyPr>
          <a:lstStyle/>
          <a:p>
            <a:pPr marL="0" indent="0" defTabSz="292607">
              <a:spcBef>
                <a:spcPts val="0"/>
              </a:spcBef>
              <a:buSzTx/>
              <a:buFontTx/>
              <a:buNone/>
              <a:defRPr b="1" sz="1536">
                <a:latin typeface="+mj-lt"/>
                <a:ea typeface="+mj-ea"/>
                <a:cs typeface="+mj-cs"/>
                <a:sym typeface="Helvetica"/>
              </a:defRPr>
            </a:pPr>
            <a:r>
              <a:t>The Columbian Exchange</a:t>
            </a:r>
          </a:p>
          <a:p>
            <a:pPr marL="154004" indent="-154004" defTabSz="292607">
              <a:spcBef>
                <a:spcPts val="0"/>
              </a:spcBef>
              <a:buFontTx/>
              <a:defRPr sz="1279">
                <a:latin typeface="Times New Roman"/>
                <a:ea typeface="Times New Roman"/>
                <a:cs typeface="Times New Roman"/>
                <a:sym typeface="Times New Roman"/>
              </a:defRPr>
            </a:pPr>
            <a:r>
              <a:rPr b="1"/>
              <a:t>Corn, the potato, chocolate, &amp;c.: </a:t>
            </a:r>
            <a:r>
              <a:t>substantial boost to calories</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marL="154004" indent="-154004" defTabSz="292607">
              <a:spcBef>
                <a:spcPts val="0"/>
              </a:spcBef>
              <a:buFontTx/>
              <a:defRPr sz="1279">
                <a:latin typeface="Times New Roman"/>
                <a:ea typeface="Times New Roman"/>
                <a:cs typeface="Times New Roman"/>
                <a:sym typeface="Times New Roman"/>
              </a:defRPr>
            </a:pPr>
            <a:r>
              <a:t>But one-sided: Europe gains empire and resources wherever its ships can sail and cannon can shoot</a:t>
            </a:r>
          </a:p>
          <a:p>
            <a:pPr marL="154004" indent="-154004" defTabSz="292607">
              <a:spcBef>
                <a:spcPts val="0"/>
              </a:spcBef>
              <a:buFontTx/>
              <a:defRPr sz="1279">
                <a:latin typeface="Times New Roman"/>
                <a:ea typeface="Times New Roman"/>
                <a:cs typeface="Times New Roman"/>
                <a:sym typeface="Times New Roman"/>
              </a:defRPr>
            </a:pPr>
            <a:r>
              <a:t>Sugar islands and the slave trade</a:t>
            </a:r>
          </a:p>
          <a:p>
            <a:pPr lvl="1" marL="397844" indent="-154004" defTabSz="292607">
              <a:spcBef>
                <a:spcPts val="0"/>
              </a:spcBef>
              <a:buFontTx/>
              <a:buChar char="•"/>
              <a:defRPr sz="1279">
                <a:latin typeface="Times New Roman"/>
                <a:ea typeface="Times New Roman"/>
                <a:cs typeface="Times New Roman"/>
                <a:sym typeface="Times New Roman"/>
              </a:defRPr>
            </a:pPr>
            <a:r>
              <a:t>400 calories per Briton per day by 1750?</a:t>
            </a:r>
          </a:p>
          <a:p>
            <a:pPr lvl="1" marL="397844" indent="-154004" defTabSz="292607">
              <a:spcBef>
                <a:spcPts val="0"/>
              </a:spcBef>
              <a:buFontTx/>
              <a:buChar char="•"/>
              <a:defRPr sz="1279">
                <a:latin typeface="Times New Roman"/>
                <a:ea typeface="Times New Roman"/>
                <a:cs typeface="Times New Roman"/>
                <a:sym typeface="Times New Roman"/>
              </a:defRPr>
            </a:pPr>
            <a:r>
              <a:t>The underdevelopment of Africa</a:t>
            </a:r>
          </a:p>
          <a:p>
            <a:pPr lvl="2" marL="641684" indent="-154004" defTabSz="292607">
              <a:spcBef>
                <a:spcPts val="0"/>
              </a:spcBef>
              <a:buFontTx/>
              <a:defRPr sz="1279">
                <a:latin typeface="Times New Roman"/>
                <a:ea typeface="Times New Roman"/>
                <a:cs typeface="Times New Roman"/>
                <a:sym typeface="Times New Roman"/>
              </a:defRPr>
            </a:pPr>
            <a:r>
              <a:t>12.5 million Atlantic African slave trade</a:t>
            </a:r>
          </a:p>
          <a:p>
            <a:pPr lvl="2" marL="641684" indent="-154004" defTabSz="292607">
              <a:spcBef>
                <a:spcPts val="0"/>
              </a:spcBef>
              <a:buFontTx/>
              <a:defRPr sz="1279">
                <a:latin typeface="Times New Roman"/>
                <a:ea typeface="Times New Roman"/>
                <a:cs typeface="Times New Roman"/>
                <a:sym typeface="Times New Roman"/>
              </a:defRPr>
            </a:pPr>
            <a:r>
              <a:t>(2 million Mediterranean, 4 million Black Sea, 1 million Viking, 17 million Indian Ocean, 30 million Graeco-Roman)</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The East Indies</a:t>
            </a:r>
          </a:p>
          <a:p>
            <a:pPr marL="154004" indent="-154004" defTabSz="292607">
              <a:spcBef>
                <a:spcPts val="0"/>
              </a:spcBef>
              <a:buFontTx/>
              <a:defRPr sz="1279">
                <a:latin typeface="Times New Roman"/>
                <a:ea typeface="Times New Roman"/>
                <a:cs typeface="Times New Roman"/>
                <a:sym typeface="Times New Roman"/>
              </a:defRPr>
            </a:pPr>
            <a:r>
              <a:rPr b="1"/>
              <a:t>Spices—later silks, porcelain, cottons: </a:t>
            </a:r>
            <a:r>
              <a:t>80% fall in real price</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lvl="1" marL="397844" indent="-154004" defTabSz="292607">
              <a:spcBef>
                <a:spcPts val="0"/>
              </a:spcBef>
              <a:buFontTx/>
              <a:buChar char="•"/>
              <a:defRPr sz="1279">
                <a:latin typeface="Times New Roman"/>
                <a:ea typeface="Times New Roman"/>
                <a:cs typeface="Times New Roman"/>
                <a:sym typeface="Times New Roman"/>
              </a:defRPr>
            </a:pPr>
            <a:r>
              <a:t>But benefits one-sided: disassembling a mountain of silver in Peru in order to import luxuries from China, India, Malaysia, and Indonesia…</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Political Economy</a:t>
            </a:r>
          </a:p>
          <a:p>
            <a:pPr marL="154004" indent="-154004" defTabSz="292607">
              <a:spcBef>
                <a:spcPts val="0"/>
              </a:spcBef>
              <a:buFontTx/>
              <a:defRPr sz="1279">
                <a:latin typeface="Times New Roman"/>
                <a:ea typeface="Times New Roman"/>
                <a:cs typeface="Times New Roman"/>
                <a:sym typeface="Times New Roman"/>
              </a:defRPr>
            </a:pPr>
            <a:r>
              <a:rPr b="1"/>
              <a:t>The merchants of Bristol, the nabobs, the King of Spain: </a:t>
            </a:r>
            <a:r>
              <a:t>New wealth to add in to the scales…</a:t>
            </a:r>
          </a:p>
          <a:p>
            <a:pPr marL="154004" indent="-154004" defTabSz="292607">
              <a:spcBef>
                <a:spcPts val="0"/>
              </a:spcBef>
              <a:buFontTx/>
              <a:defRPr sz="1279">
                <a:latin typeface="Times New Roman"/>
                <a:ea typeface="Times New Roman"/>
                <a:cs typeface="Times New Roman"/>
                <a:sym typeface="Times New Roman"/>
              </a:defRPr>
            </a:pPr>
            <a:r>
              <a:t>Inflation</a:t>
            </a:r>
          </a:p>
        </p:txBody>
      </p:sp>
      <p:sp>
        <p:nvSpPr>
          <p:cNvPr id="58" name="Resources! And Political Economy!"/>
          <p:cNvSpPr txBox="1"/>
          <p:nvPr>
            <p:ph type="title" idx="4294967295"/>
          </p:nvPr>
        </p:nvSpPr>
        <p:spPr>
          <a:xfrm>
            <a:off x="277663" y="-1"/>
            <a:ext cx="8572501" cy="1270001"/>
          </a:xfrm>
          <a:prstGeom prst="rect">
            <a:avLst/>
          </a:prstGeom>
        </p:spPr>
        <p:txBody>
          <a:bodyPr>
            <a:normAutofit fontScale="100000" lnSpcReduction="0"/>
          </a:bodyPr>
          <a:lstStyle>
            <a:lvl1pPr defTabSz="301752">
              <a:defRPr sz="3960">
                <a:solidFill>
                  <a:srgbClr val="000080"/>
                </a:solidFill>
                <a:latin typeface="+mj-lt"/>
                <a:ea typeface="+mj-ea"/>
                <a:cs typeface="+mj-cs"/>
                <a:sym typeface="Helvetica"/>
              </a:defRPr>
            </a:lvl1pPr>
          </a:lstStyle>
          <a:p>
            <a:pPr/>
            <a:r>
              <a:t>Resources! And Political Economy!</a:t>
            </a:r>
          </a:p>
        </p:txBody>
      </p:sp>
      <p:pic>
        <p:nvPicPr>
          <p:cNvPr id="59" name="Screen Shot 2020-02-18 at 6.42.49 AM.png" descr="Screen Shot 2020-02-18 at 6.42.49 AM.png"/>
          <p:cNvPicPr>
            <a:picLocks noChangeAspect="1"/>
          </p:cNvPicPr>
          <p:nvPr/>
        </p:nvPicPr>
        <p:blipFill>
          <a:blip r:embed="rId2">
            <a:extLst/>
          </a:blip>
          <a:stretch>
            <a:fillRect/>
          </a:stretch>
        </p:blipFill>
        <p:spPr>
          <a:xfrm>
            <a:off x="4976663" y="1455317"/>
            <a:ext cx="3873501" cy="2413001"/>
          </a:xfrm>
          <a:prstGeom prst="rect">
            <a:avLst/>
          </a:prstGeom>
          <a:ln w="12700">
            <a:miter lim="400000"/>
          </a:ln>
        </p:spPr>
      </p:pic>
      <p:sp>
        <p:nvSpPr>
          <p:cNvPr id="60" name="“The Advanced West”"/>
          <p:cNvSpPr txBox="1"/>
          <p:nvPr/>
        </p:nvSpPr>
        <p:spPr>
          <a:xfrm>
            <a:off x="5300293" y="1055718"/>
            <a:ext cx="4699001"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Advanced West”</a:t>
            </a:r>
          </a:p>
        </p:txBody>
      </p:sp>
      <p:pic>
        <p:nvPicPr>
          <p:cNvPr id="61" name="Screen Shot 2020-02-18 at 7.53.20 AM.png" descr="Screen Shot 2020-02-18 at 7.53.20 AM.png"/>
          <p:cNvPicPr>
            <a:picLocks noChangeAspect="1"/>
          </p:cNvPicPr>
          <p:nvPr/>
        </p:nvPicPr>
        <p:blipFill>
          <a:blip r:embed="rId3">
            <a:extLst/>
          </a:blip>
          <a:stretch>
            <a:fillRect/>
          </a:stretch>
        </p:blipFill>
        <p:spPr>
          <a:xfrm>
            <a:off x="5691237" y="4359340"/>
            <a:ext cx="2688194" cy="2302592"/>
          </a:xfrm>
          <a:prstGeom prst="rect">
            <a:avLst/>
          </a:prstGeom>
          <a:ln w="12700">
            <a:miter lim="400000"/>
          </a:ln>
        </p:spPr>
      </p:pic>
      <p:sp>
        <p:nvSpPr>
          <p:cNvPr id="62" name="The World"/>
          <p:cNvSpPr txBox="1"/>
          <p:nvPr/>
        </p:nvSpPr>
        <p:spPr>
          <a:xfrm>
            <a:off x="6190262" y="3973019"/>
            <a:ext cx="1901295"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World</a:t>
            </a:r>
          </a:p>
        </p:txBody>
      </p:sp>
      <p:sp>
        <p:nvSpPr>
          <p:cNvPr id="63"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309" name="Five Good Emperors: Nerva-Trajan-Hadrian-Antonius Pius-Marcus Aureliu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Five Good Emperors: Nerva-Trajan-Hadrian-Antonius Pius-Marcus Aurelius:</a:t>
            </a:r>
          </a:p>
          <a:p>
            <a:pPr marL="161223" indent="-161223" defTabSz="306324">
              <a:spcBef>
                <a:spcPts val="800"/>
              </a:spcBef>
              <a:buFontTx/>
              <a:defRPr sz="1608">
                <a:latin typeface="Times New Roman"/>
                <a:ea typeface="Times New Roman"/>
                <a:cs typeface="Times New Roman"/>
                <a:sym typeface="Times New Roman"/>
              </a:defRPr>
            </a:pPr>
            <a:r>
              <a:t>If a man were called to fix the period in the history of the world, during which the condition of the human race was most happy and prosperous, he would, without hesitation, name that which elapsed from the death of Domitian to the accession of Commodus. </a:t>
            </a:r>
          </a:p>
          <a:p>
            <a:pPr lvl="1" marL="416493" indent="-161223" defTabSz="306324">
              <a:spcBef>
                <a:spcPts val="800"/>
              </a:spcBef>
              <a:buFontTx/>
              <a:buChar char="•"/>
              <a:defRPr sz="1608">
                <a:latin typeface="Times New Roman"/>
                <a:ea typeface="Times New Roman"/>
                <a:cs typeface="Times New Roman"/>
                <a:sym typeface="Times New Roman"/>
              </a:defRPr>
            </a:pPr>
            <a:r>
              <a:t>The vast extent of the Roman empire was governed by absolute power, under the guidance of virtue and wisdom. </a:t>
            </a:r>
          </a:p>
          <a:p>
            <a:pPr lvl="1" marL="416493" indent="-161223" defTabSz="306324">
              <a:spcBef>
                <a:spcPts val="800"/>
              </a:spcBef>
              <a:buFontTx/>
              <a:buChar char="•"/>
              <a:defRPr sz="1608">
                <a:latin typeface="Times New Roman"/>
                <a:ea typeface="Times New Roman"/>
                <a:cs typeface="Times New Roman"/>
                <a:sym typeface="Times New Roman"/>
              </a:defRPr>
            </a:pPr>
            <a:r>
              <a:t>The armies were restrained by the firm but gentle hand of four successive emperors, whose characters and authority commanded involuntary respect. </a:t>
            </a:r>
          </a:p>
          <a:p>
            <a:pPr lvl="1" marL="416493" indent="-161223" defTabSz="306324">
              <a:spcBef>
                <a:spcPts val="800"/>
              </a:spcBef>
              <a:buFontTx/>
              <a:buChar char="•"/>
              <a:defRPr sz="1608">
                <a:latin typeface="Times New Roman"/>
                <a:ea typeface="Times New Roman"/>
                <a:cs typeface="Times New Roman"/>
                <a:sym typeface="Times New Roman"/>
              </a:defRPr>
            </a:pPr>
            <a:r>
              <a:t>The forms of the civil administration were carefully preserved by Nerva, Trajan, Hadrian, and the Antonines, who delighted in the image of liberty, and were pleased with considering themselves as the accountable ministers of the laws. </a:t>
            </a:r>
          </a:p>
          <a:p>
            <a:pPr lvl="1" marL="416493" indent="-161223" defTabSz="306324">
              <a:spcBef>
                <a:spcPts val="800"/>
              </a:spcBef>
              <a:buFontTx/>
              <a:buChar char="•"/>
              <a:defRPr sz="1608">
                <a:latin typeface="Times New Roman"/>
                <a:ea typeface="Times New Roman"/>
                <a:cs typeface="Times New Roman"/>
                <a:sym typeface="Times New Roman"/>
              </a:defRPr>
            </a:pPr>
            <a:r>
              <a:t>Such princes deserved the honor of restoring the republic, had the Romans of their days been capable of enjoying a rational freedom.</a:t>
            </a:r>
          </a:p>
          <a:p>
            <a:pPr marL="161223" indent="-161223" defTabSz="306324">
              <a:spcBef>
                <a:spcPts val="800"/>
              </a:spcBef>
              <a:buFontTx/>
              <a:defRPr sz="1608">
                <a:latin typeface="Times New Roman"/>
                <a:ea typeface="Times New Roman"/>
                <a:cs typeface="Times New Roman"/>
                <a:sym typeface="Times New Roman"/>
              </a:defRPr>
            </a:pPr>
            <a:r>
              <a:t>The labors of these monarchs were overpaid by </a:t>
            </a:r>
          </a:p>
          <a:p>
            <a:pPr lvl="1" marL="416493" indent="-161223" defTabSz="306324">
              <a:spcBef>
                <a:spcPts val="800"/>
              </a:spcBef>
              <a:buFontTx/>
              <a:buChar char="•"/>
              <a:defRPr sz="1608">
                <a:latin typeface="Times New Roman"/>
                <a:ea typeface="Times New Roman"/>
                <a:cs typeface="Times New Roman"/>
                <a:sym typeface="Times New Roman"/>
              </a:defRPr>
            </a:pPr>
            <a:r>
              <a:t>the immense reward that inseparably waited on their success; </a:t>
            </a:r>
          </a:p>
          <a:p>
            <a:pPr lvl="1" marL="416493" indent="-161223" defTabSz="306324">
              <a:spcBef>
                <a:spcPts val="800"/>
              </a:spcBef>
              <a:buFontTx/>
              <a:buChar char="•"/>
              <a:defRPr sz="1608">
                <a:latin typeface="Times New Roman"/>
                <a:ea typeface="Times New Roman"/>
                <a:cs typeface="Times New Roman"/>
                <a:sym typeface="Times New Roman"/>
              </a:defRPr>
            </a:pPr>
            <a:r>
              <a:t>by the honest pride of virtue, and </a:t>
            </a:r>
          </a:p>
          <a:p>
            <a:pPr lvl="1" marL="416493" indent="-161223" defTabSz="306324">
              <a:spcBef>
                <a:spcPts val="800"/>
              </a:spcBef>
              <a:buFontTx/>
              <a:buChar char="•"/>
              <a:defRPr sz="1608">
                <a:latin typeface="Times New Roman"/>
                <a:ea typeface="Times New Roman"/>
                <a:cs typeface="Times New Roman"/>
                <a:sym typeface="Times New Roman"/>
              </a:defRPr>
            </a:pPr>
            <a:r>
              <a:t>by the exquisite delight of beholding the general happiness of which they were the authors.</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Aelius Aristid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Aelius Aristides</a:t>
            </a:r>
          </a:p>
        </p:txBody>
      </p:sp>
      <p:sp>
        <p:nvSpPr>
          <p:cNvPr id="312" name="The Roman Ora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The Roman Oration:</a:t>
            </a:r>
          </a:p>
          <a:p>
            <a:pPr marL="151597" indent="-151597" defTabSz="288036">
              <a:buFontTx/>
              <a:defRPr sz="1512">
                <a:latin typeface="Times New Roman"/>
                <a:ea typeface="Times New Roman"/>
                <a:cs typeface="Times New Roman"/>
                <a:sym typeface="Times New Roman"/>
              </a:defRPr>
            </a:pPr>
            <a:r>
              <a:t>Whatever the seasons make grow and whatever countries and rivers and lakes and arts of Hellenes and non-Hellenes produce are brought from every land and sea, so that if one would look at all these things, he must needs behold them either by visiting the entire civilized world or by coming to this city. For whatever is grown and made among each people cannot fail to be here at all times and in abundance. And here the the merchant vessels come carrying these many products from all region in every season and even at every equinox, so that the city appears a kind of common emporium of the world.</a:t>
            </a:r>
          </a:p>
          <a:p>
            <a:pPr marL="151597" indent="-151597" defTabSz="288036">
              <a:buFontTx/>
              <a:defRPr sz="1512">
                <a:latin typeface="Times New Roman"/>
                <a:ea typeface="Times New Roman"/>
                <a:cs typeface="Times New Roman"/>
                <a:sym typeface="Times New Roman"/>
              </a:defRPr>
            </a:pPr>
            <a:r>
              <a:t>Cargoes from India and, if you will, even from Arabia the Blest one can see in such numbers as to surmise that in those lands the trees will have been stripped bare and that the inhabitants of these lands, if they need anything, must come here and beg for a share of their own. Again one can see Babylonian garments and ornaments from the barbarian country beyond arriving in greater quantity and with more ease than if shippers from Naxos or from Cythnos, bearing something from those islands, had but to enter the port of Athens. Your farms are Egypt, Sicily and the civilized part of Africa.</a:t>
            </a:r>
          </a:p>
          <a:p>
            <a:pPr marL="151597" indent="-151597" defTabSz="288036">
              <a:buFontTx/>
              <a:defRPr sz="1512">
                <a:latin typeface="Times New Roman"/>
                <a:ea typeface="Times New Roman"/>
                <a:cs typeface="Times New Roman"/>
                <a:sym typeface="Times New Roman"/>
              </a:defRPr>
            </a:pPr>
            <a:r>
              <a:t>Arrivals and departures by sea never cease, so that the wonder is not that the harbor has insufficient space for merchant vessels, but that even the sea has enough, if it really does.</a:t>
            </a:r>
          </a:p>
          <a:p>
            <a:pPr marL="151597" indent="-151597" defTabSz="288036">
              <a:buFontTx/>
              <a:defRPr sz="1512">
                <a:latin typeface="Times New Roman"/>
                <a:ea typeface="Times New Roman"/>
                <a:cs typeface="Times New Roman"/>
                <a:sym typeface="Times New Roman"/>
              </a:defRPr>
            </a:pPr>
            <a:r>
              <a:t>And just as Hesiod said about the ends of the Ocean, that there is a common channel where all waters have one source and destination, so there is a common channel to Rome and all meet here, trade, shipping, agriculture, metallurgy, all the arts and crafts that are or ever have been, all the things that are engendered or or grow from the earth. And whatever one does not see here neither did nor does exist. And so it is not easy to which is greater, the superiority of this city in respect to the cities that now are or the superiority of this city respect to the empires that ever were…</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Review: The Rise of Rome"/>
          <p:cNvSpPr txBox="1"/>
          <p:nvPr>
            <p:ph type="title" idx="4294967295"/>
          </p:nvPr>
        </p:nvSpPr>
        <p:spPr>
          <a:xfrm>
            <a:off x="277663" y="-1"/>
            <a:ext cx="8572501" cy="1270001"/>
          </a:xfrm>
          <a:prstGeom prst="rect">
            <a:avLst/>
          </a:prstGeom>
        </p:spPr>
        <p:txBody>
          <a:bodyPr>
            <a:normAutofit fontScale="100000" lnSpcReduction="0"/>
          </a:bodyPr>
          <a:lstStyle>
            <a:lvl1pPr defTabSz="406908">
              <a:defRPr sz="5340">
                <a:solidFill>
                  <a:srgbClr val="008000"/>
                </a:solidFill>
              </a:defRPr>
            </a:lvl1pPr>
          </a:lstStyle>
          <a:p>
            <a:pPr/>
            <a:r>
              <a:t>Review: The Rise of Rome</a:t>
            </a:r>
          </a:p>
        </p:txBody>
      </p:sp>
      <p:sp>
        <p:nvSpPr>
          <p:cNvPr id="31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16"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Roman Institutions are key to the rise of Rome:</a:t>
            </a:r>
          </a:p>
          <a:p>
            <a:pPr marL="134753" indent="-134753" defTabSz="256031">
              <a:spcBef>
                <a:spcPts val="600"/>
              </a:spcBef>
              <a:buFontTx/>
              <a:defRPr sz="1344">
                <a:latin typeface="Times New Roman"/>
                <a:ea typeface="Times New Roman"/>
                <a:cs typeface="Times New Roman"/>
                <a:sym typeface="Times New Roman"/>
              </a:defRPr>
            </a:pPr>
            <a:r>
              <a:t>In 510BC, the citizens of Rome overthrew their king, Lucius Tarquinius Superbus, and created a republic. </a:t>
            </a:r>
          </a:p>
          <a:p>
            <a:pPr marL="134753" indent="-134753" defTabSz="256031">
              <a:spcBef>
                <a:spcPts val="600"/>
              </a:spcBef>
              <a:buFontTx/>
              <a:defRPr sz="1344">
                <a:latin typeface="Times New Roman"/>
                <a:ea typeface="Times New Roman"/>
                <a:cs typeface="Times New Roman"/>
                <a:sym typeface="Times New Roman"/>
              </a:defRPr>
            </a:pPr>
            <a:r>
              <a:t>The state was run by elected officials:</a:t>
            </a:r>
          </a:p>
          <a:p>
            <a:pPr lvl="1" marL="348113" indent="-134753" defTabSz="256031">
              <a:spcBef>
                <a:spcPts val="600"/>
              </a:spcBef>
              <a:buFontTx/>
              <a:buChar char="•"/>
              <a:defRPr sz="1344">
                <a:latin typeface="Times New Roman"/>
                <a:ea typeface="Times New Roman"/>
                <a:cs typeface="Times New Roman"/>
                <a:sym typeface="Times New Roman"/>
              </a:defRPr>
            </a:pPr>
            <a:r>
              <a:t>Two consuls who had the job for one year</a:t>
            </a:r>
          </a:p>
          <a:p>
            <a:pPr lvl="1" marL="348113" indent="-134753" defTabSz="256031">
              <a:spcBef>
                <a:spcPts val="600"/>
              </a:spcBef>
              <a:buFontTx/>
              <a:buChar char="•"/>
              <a:defRPr sz="1344">
                <a:latin typeface="Times New Roman"/>
                <a:ea typeface="Times New Roman"/>
                <a:cs typeface="Times New Roman"/>
                <a:sym typeface="Times New Roman"/>
              </a:defRPr>
            </a:pPr>
            <a:r>
              <a:t>Other magistrates: praetors, aediles, proconsuls </a:t>
            </a:r>
          </a:p>
          <a:p>
            <a:pPr lvl="1" marL="348113" indent="-134753" defTabSz="256031">
              <a:spcBef>
                <a:spcPts val="600"/>
              </a:spcBef>
              <a:buFontTx/>
              <a:buChar char="•"/>
              <a:defRPr sz="1344">
                <a:latin typeface="Times New Roman"/>
                <a:ea typeface="Times New Roman"/>
                <a:cs typeface="Times New Roman"/>
                <a:sym typeface="Times New Roman"/>
              </a:defRPr>
            </a:pPr>
            <a:r>
              <a:t>Tribunes. </a:t>
            </a:r>
          </a:p>
          <a:p>
            <a:pPr lvl="1" marL="348113" indent="-134753" defTabSz="256031">
              <a:spcBef>
                <a:spcPts val="600"/>
              </a:spcBef>
              <a:buFontTx/>
              <a:buChar char="•"/>
              <a:defRPr sz="1344">
                <a:latin typeface="Times New Roman"/>
                <a:ea typeface="Times New Roman"/>
                <a:cs typeface="Times New Roman"/>
                <a:sym typeface="Times New Roman"/>
              </a:defRPr>
            </a:pPr>
            <a:r>
              <a:t>Offices were elected, annual, and held by multiple people at the same time</a:t>
            </a:r>
          </a:p>
          <a:p>
            <a:pPr lvl="2" marL="561473" indent="-134753" defTabSz="256031">
              <a:spcBef>
                <a:spcPts val="600"/>
              </a:spcBef>
              <a:buFontTx/>
              <a:defRPr sz="1344">
                <a:latin typeface="Times New Roman"/>
                <a:ea typeface="Times New Roman"/>
                <a:cs typeface="Times New Roman"/>
                <a:sym typeface="Times New Roman"/>
              </a:defRPr>
            </a:pPr>
            <a:r>
              <a:t>This greatly reduced the ability of any one person to consolidate or exploit his power. </a:t>
            </a:r>
          </a:p>
          <a:p>
            <a:pPr marL="134753" indent="-134753" defTabSz="256031">
              <a:spcBef>
                <a:spcPts val="600"/>
              </a:spcBef>
              <a:buFontTx/>
              <a:defRPr sz="1344">
                <a:latin typeface="Times New Roman"/>
                <a:ea typeface="Times New Roman"/>
                <a:cs typeface="Times New Roman"/>
                <a:sym typeface="Times New Roman"/>
              </a:defRPr>
            </a:pPr>
            <a:r>
              <a:t>The institutions of the Republic contained a system of checks and balances which distributed power fairly widely. </a:t>
            </a:r>
          </a:p>
          <a:p>
            <a:pPr marL="134753" indent="-134753" defTabSz="256031">
              <a:spcBef>
                <a:spcPts val="600"/>
              </a:spcBef>
              <a:buFontTx/>
              <a:defRPr sz="1344">
                <a:latin typeface="Times New Roman"/>
                <a:ea typeface="Times New Roman"/>
                <a:cs typeface="Times New Roman"/>
                <a:sym typeface="Times New Roman"/>
              </a:defRPr>
            </a:pPr>
            <a:r>
              <a:t>Even if elite patrician families had far more power, it was possible for non-elites, so called plebeians, to get to the top, and they constrained the power of the elites. </a:t>
            </a:r>
          </a:p>
          <a:p>
            <a:pPr lvl="1" marL="348113" indent="-134753" defTabSz="256031">
              <a:spcBef>
                <a:spcPts val="600"/>
              </a:spcBef>
              <a:buFontTx/>
              <a:buChar char="•"/>
              <a:defRPr sz="1344">
                <a:latin typeface="Times New Roman"/>
                <a:ea typeface="Times New Roman"/>
                <a:cs typeface="Times New Roman"/>
                <a:sym typeface="Times New Roman"/>
              </a:defRPr>
            </a:pPr>
            <a:r>
              <a:t>Then some plebeian families become equally elite…</a:t>
            </a:r>
          </a:p>
          <a:p>
            <a:pPr lvl="1" marL="348113" indent="-134753" defTabSz="256031">
              <a:spcBef>
                <a:spcPts val="600"/>
              </a:spcBef>
              <a:buFontTx/>
              <a:buChar char="•"/>
              <a:defRPr sz="1344">
                <a:latin typeface="Times New Roman"/>
                <a:ea typeface="Times New Roman"/>
                <a:cs typeface="Times New Roman"/>
                <a:sym typeface="Times New Roman"/>
              </a:defRPr>
            </a:pPr>
            <a:r>
              <a:t>The </a:t>
            </a:r>
            <a:r>
              <a:rPr i="1"/>
              <a:t>nobiles</a:t>
            </a:r>
          </a:p>
        </p:txBody>
      </p:sp>
      <p:sp>
        <p:nvSpPr>
          <p:cNvPr id="317" name="Roman assemblies:…"/>
          <p:cNvSpPr txBox="1"/>
          <p:nvPr/>
        </p:nvSpPr>
        <p:spPr>
          <a:xfrm>
            <a:off x="4829890" y="1270000"/>
            <a:ext cx="4020274"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mj-lt"/>
                <a:ea typeface="+mj-ea"/>
                <a:cs typeface="+mj-cs"/>
                <a:sym typeface="Helvetica"/>
              </a:defRPr>
            </a:pPr>
            <a:r>
              <a:t>Roman assemblies:</a:t>
            </a:r>
          </a:p>
          <a:p>
            <a:pPr marL="151597" indent="-151597" defTabSz="288036">
              <a:spcBef>
                <a:spcPts val="700"/>
              </a:spcBef>
              <a:buSzPct val="100000"/>
              <a:buChar char="•"/>
              <a:defRPr sz="1512">
                <a:latin typeface="Times New Roman"/>
                <a:ea typeface="Times New Roman"/>
                <a:cs typeface="Times New Roman"/>
                <a:sym typeface="Times New Roman"/>
              </a:defRPr>
            </a:pPr>
            <a:r>
              <a:t>Centuriate: 193 centuries on the basis of military organization, weighted toward the rich. Elects the magistrates, declares war and peace</a:t>
            </a:r>
          </a:p>
          <a:p>
            <a:pPr marL="151597" indent="-151597" defTabSz="288036">
              <a:spcBef>
                <a:spcPts val="700"/>
              </a:spcBef>
              <a:buSzPct val="100000"/>
              <a:buChar char="•"/>
              <a:defRPr sz="1512">
                <a:latin typeface="Times New Roman"/>
                <a:ea typeface="Times New Roman"/>
                <a:cs typeface="Times New Roman"/>
                <a:sym typeface="Times New Roman"/>
              </a:defRPr>
            </a:pPr>
            <a:r>
              <a:t>Tribal: After 241 BC, 35 tribes on the basis of geographical location </a:t>
            </a:r>
          </a:p>
          <a:p>
            <a:pPr marL="151597" indent="-151597" defTabSz="288036">
              <a:spcBef>
                <a:spcPts val="700"/>
              </a:spcBef>
              <a:buSzPct val="100000"/>
              <a:buChar char="•"/>
              <a:defRPr sz="1512">
                <a:latin typeface="Times New Roman"/>
                <a:ea typeface="Times New Roman"/>
                <a:cs typeface="Times New Roman"/>
                <a:sym typeface="Times New Roman"/>
              </a:defRPr>
            </a:pPr>
            <a:r>
              <a:t>Plebeian: Non-patricians, run by Tribunes</a:t>
            </a:r>
          </a:p>
          <a:p>
            <a:pPr marL="151597" indent="-151597" defTabSz="288036">
              <a:spcBef>
                <a:spcPts val="700"/>
              </a:spcBef>
              <a:buSzPct val="100000"/>
              <a:buChar char="•"/>
              <a:defRPr sz="1512">
                <a:latin typeface="Times New Roman"/>
                <a:ea typeface="Times New Roman"/>
                <a:cs typeface="Times New Roman"/>
                <a:sym typeface="Times New Roman"/>
              </a:defRPr>
            </a:pPr>
            <a:r>
              <a:t>Senate</a:t>
            </a:r>
          </a:p>
          <a:p>
            <a:pPr defTabSz="288036">
              <a:spcBef>
                <a:spcPts val="700"/>
              </a:spcBef>
              <a:defRPr sz="1512">
                <a:latin typeface="Times New Roman"/>
                <a:ea typeface="Times New Roman"/>
                <a:cs typeface="Times New Roman"/>
                <a:sym typeface="Times New Roman"/>
              </a:defRPr>
            </a:pPr>
          </a:p>
          <a:p>
            <a:pPr defTabSz="288036">
              <a:spcBef>
                <a:spcPts val="700"/>
              </a:spcBef>
              <a:defRPr b="1" sz="1512">
                <a:latin typeface="+mj-lt"/>
                <a:ea typeface="+mj-ea"/>
                <a:cs typeface="+mj-cs"/>
                <a:sym typeface="Helvetica"/>
              </a:defRPr>
            </a:pPr>
            <a:r>
              <a:t>Roman institutions:</a:t>
            </a:r>
          </a:p>
          <a:p>
            <a:pPr marL="151597" indent="-151597" defTabSz="288036">
              <a:spcBef>
                <a:spcPts val="700"/>
              </a:spcBef>
              <a:buSzPct val="100000"/>
              <a:buChar char="•"/>
              <a:defRPr sz="1512">
                <a:latin typeface="Times New Roman"/>
                <a:ea typeface="Times New Roman"/>
                <a:cs typeface="Times New Roman"/>
                <a:sym typeface="Times New Roman"/>
              </a:defRPr>
            </a:pPr>
            <a:r>
              <a:t>Legions</a:t>
            </a:r>
          </a:p>
          <a:p>
            <a:pPr lvl="1" marL="391627" indent="-151597" defTabSz="288036">
              <a:spcBef>
                <a:spcPts val="700"/>
              </a:spcBef>
              <a:buSzPct val="100000"/>
              <a:buChar char="•"/>
              <a:defRPr sz="1512">
                <a:latin typeface="Times New Roman"/>
                <a:ea typeface="Times New Roman"/>
                <a:cs typeface="Times New Roman"/>
                <a:sym typeface="Times New Roman"/>
              </a:defRPr>
            </a:pPr>
            <a:r>
              <a:t>Phalanx</a:t>
            </a:r>
          </a:p>
          <a:p>
            <a:pPr lvl="1" marL="391627" indent="-151597" defTabSz="288036">
              <a:spcBef>
                <a:spcPts val="700"/>
              </a:spcBef>
              <a:buSzPct val="100000"/>
              <a:buChar char="•"/>
              <a:defRPr sz="1512">
                <a:latin typeface="Times New Roman"/>
                <a:ea typeface="Times New Roman"/>
                <a:cs typeface="Times New Roman"/>
                <a:sym typeface="Times New Roman"/>
              </a:defRPr>
            </a:pPr>
            <a:r>
              <a:t>Manipular</a:t>
            </a:r>
          </a:p>
          <a:p>
            <a:pPr lvl="1" marL="391627" indent="-151597" defTabSz="288036">
              <a:spcBef>
                <a:spcPts val="700"/>
              </a:spcBef>
              <a:buSzPct val="100000"/>
              <a:buChar char="•"/>
              <a:defRPr sz="1512">
                <a:latin typeface="Times New Roman"/>
                <a:ea typeface="Times New Roman"/>
                <a:cs typeface="Times New Roman"/>
                <a:sym typeface="Times New Roman"/>
              </a:defRPr>
            </a:pPr>
            <a:r>
              <a:t>Marian</a:t>
            </a:r>
          </a:p>
          <a:p>
            <a:pPr marL="151597" indent="-151597" defTabSz="288036">
              <a:spcBef>
                <a:spcPts val="700"/>
              </a:spcBef>
              <a:buSzPct val="100000"/>
              <a:buChar char="•"/>
              <a:defRPr sz="1512">
                <a:latin typeface="Times New Roman"/>
                <a:ea typeface="Times New Roman"/>
                <a:cs typeface="Times New Roman"/>
                <a:sym typeface="Times New Roman"/>
              </a:defRPr>
            </a:pPr>
            <a:r>
              <a:t>Imperium</a:t>
            </a:r>
          </a:p>
          <a:p>
            <a:pPr marL="151597" indent="-151597" defTabSz="288036">
              <a:spcBef>
                <a:spcPts val="700"/>
              </a:spcBef>
              <a:buSzPct val="100000"/>
              <a:buChar char="•"/>
              <a:defRPr sz="1512">
                <a:latin typeface="Times New Roman"/>
                <a:ea typeface="Times New Roman"/>
                <a:cs typeface="Times New Roman"/>
                <a:sym typeface="Times New Roman"/>
              </a:defRPr>
            </a:pPr>
            <a:r>
              <a:t>Provinciae</a:t>
            </a:r>
          </a:p>
          <a:p>
            <a:pPr marL="151597" indent="-151597" defTabSz="288036">
              <a:spcBef>
                <a:spcPts val="700"/>
              </a:spcBef>
              <a:buSzPct val="100000"/>
              <a:buChar char="•"/>
              <a:defRPr sz="1512">
                <a:latin typeface="Times New Roman"/>
                <a:ea typeface="Times New Roman"/>
                <a:cs typeface="Times New Roman"/>
                <a:sym typeface="Times New Roman"/>
              </a:defRPr>
            </a:pPr>
            <a:r>
              <a:t>Proconsuls and propraetors</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The Rise of Rome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Rise of Rome II</a:t>
            </a:r>
          </a:p>
        </p:txBody>
      </p:sp>
      <p:sp>
        <p:nvSpPr>
          <p:cNvPr id="32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21"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Roman Institutions are key to the rise of Rome:</a:t>
            </a:r>
          </a:p>
          <a:p>
            <a:pPr marL="206943" indent="-206943" defTabSz="393192">
              <a:spcBef>
                <a:spcPts val="1000"/>
              </a:spcBef>
              <a:buFontTx/>
              <a:defRPr sz="2064">
                <a:latin typeface="Times New Roman"/>
                <a:ea typeface="Times New Roman"/>
                <a:cs typeface="Times New Roman"/>
                <a:sym typeface="Times New Roman"/>
              </a:defRPr>
            </a:pPr>
            <a:r>
              <a:t>Four key factors:</a:t>
            </a:r>
          </a:p>
          <a:p>
            <a:pPr lvl="1" marL="534603" indent="-206943" defTabSz="393192">
              <a:spcBef>
                <a:spcPts val="1000"/>
              </a:spcBef>
              <a:buFontTx/>
              <a:buChar char="•"/>
              <a:defRPr sz="2064">
                <a:latin typeface="Times New Roman"/>
                <a:ea typeface="Times New Roman"/>
                <a:cs typeface="Times New Roman"/>
                <a:sym typeface="Times New Roman"/>
              </a:defRPr>
            </a:pPr>
            <a:r>
              <a:t>Militarism (on the part of elites competing for authority)</a:t>
            </a:r>
          </a:p>
          <a:p>
            <a:pPr lvl="1" marL="534603" indent="-206943" defTabSz="393192">
              <a:spcBef>
                <a:spcPts val="1000"/>
              </a:spcBef>
              <a:buFontTx/>
              <a:buChar char="•"/>
              <a:defRPr sz="2064">
                <a:latin typeface="Times New Roman"/>
                <a:ea typeface="Times New Roman"/>
                <a:cs typeface="Times New Roman"/>
                <a:sym typeface="Times New Roman"/>
              </a:defRPr>
            </a:pPr>
            <a:r>
              <a:t>Mobilization (of the citizen mass)</a:t>
            </a:r>
          </a:p>
          <a:p>
            <a:pPr lvl="1" marL="534603" indent="-206943" defTabSz="393192">
              <a:spcBef>
                <a:spcPts val="1000"/>
              </a:spcBef>
              <a:buFontTx/>
              <a:buChar char="•"/>
              <a:defRPr sz="2064">
                <a:latin typeface="Times New Roman"/>
                <a:ea typeface="Times New Roman"/>
                <a:cs typeface="Times New Roman"/>
                <a:sym typeface="Times New Roman"/>
              </a:defRPr>
            </a:pPr>
            <a:r>
              <a:t>Widely shared benefits (of conquest)</a:t>
            </a:r>
          </a:p>
          <a:p>
            <a:pPr lvl="1" marL="534603" indent="-206943" defTabSz="393192">
              <a:spcBef>
                <a:spcPts val="1000"/>
              </a:spcBef>
              <a:buFontTx/>
              <a:buChar char="•"/>
              <a:defRPr sz="2064">
                <a:latin typeface="Times New Roman"/>
                <a:ea typeface="Times New Roman"/>
                <a:cs typeface="Times New Roman"/>
                <a:sym typeface="Times New Roman"/>
              </a:defRPr>
            </a:pPr>
            <a:r>
              <a:t>Incorporation (of conquered communities)</a:t>
            </a:r>
          </a:p>
          <a:p>
            <a:pPr marL="206943" indent="-206943" defTabSz="393192">
              <a:spcBef>
                <a:spcPts val="1000"/>
              </a:spcBef>
              <a:buFontTx/>
              <a:defRPr sz="2064">
                <a:latin typeface="Times New Roman"/>
                <a:ea typeface="Times New Roman"/>
                <a:cs typeface="Times New Roman"/>
                <a:sym typeface="Times New Roman"/>
              </a:defRPr>
            </a:pPr>
            <a:r>
              <a:t>Mammoth military and political expansion after -340, and substantial economic, expansion</a:t>
            </a:r>
          </a:p>
        </p:txBody>
      </p:sp>
      <p:pic>
        <p:nvPicPr>
          <p:cNvPr id="322" name="Image" descr="Image"/>
          <p:cNvPicPr>
            <a:picLocks noChangeAspect="1"/>
          </p:cNvPicPr>
          <p:nvPr/>
        </p:nvPicPr>
        <p:blipFill>
          <a:blip r:embed="rId2">
            <a:extLst/>
          </a:blip>
          <a:stretch>
            <a:fillRect/>
          </a:stretch>
        </p:blipFill>
        <p:spPr>
          <a:xfrm>
            <a:off x="4712816" y="1270000"/>
            <a:ext cx="4137348" cy="2654382"/>
          </a:xfrm>
          <a:prstGeom prst="rect">
            <a:avLst/>
          </a:prstGeom>
          <a:ln w="12700">
            <a:miter lim="400000"/>
          </a:ln>
        </p:spPr>
      </p:pic>
      <p:pic>
        <p:nvPicPr>
          <p:cNvPr id="323" name="Image" descr="Image"/>
          <p:cNvPicPr>
            <a:picLocks noChangeAspect="1"/>
          </p:cNvPicPr>
          <p:nvPr/>
        </p:nvPicPr>
        <p:blipFill>
          <a:blip r:embed="rId3">
            <a:extLst/>
          </a:blip>
          <a:stretch>
            <a:fillRect/>
          </a:stretch>
        </p:blipFill>
        <p:spPr>
          <a:xfrm>
            <a:off x="4710959" y="4165311"/>
            <a:ext cx="4137348" cy="2413453"/>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Measuring Roman Efflorescence"/>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8000"/>
                </a:solidFill>
              </a:defRPr>
            </a:lvl1pPr>
          </a:lstStyle>
          <a:p>
            <a:pPr/>
            <a:r>
              <a:t>Measuring Roman Efflorescence</a:t>
            </a:r>
          </a:p>
        </p:txBody>
      </p:sp>
      <p:sp>
        <p:nvSpPr>
          <p:cNvPr id="32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27" name="There are many interesting ways to track economic expansion:…"/>
          <p:cNvSpPr txBox="1"/>
          <p:nvPr>
            <p:ph type="body" sz="half" idx="4294967295"/>
          </p:nvPr>
        </p:nvSpPr>
        <p:spPr>
          <a:xfrm>
            <a:off x="277663" y="1270000"/>
            <a:ext cx="2501365"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There are many interesting ways to track economic expansion:</a:t>
            </a:r>
          </a:p>
          <a:p>
            <a:pPr marL="120315" indent="-120315" defTabSz="228600">
              <a:spcBef>
                <a:spcPts val="600"/>
              </a:spcBef>
              <a:buFontTx/>
              <a:defRPr sz="1200">
                <a:latin typeface="Times New Roman"/>
                <a:ea typeface="Times New Roman"/>
                <a:cs typeface="Times New Roman"/>
                <a:sym typeface="Times New Roman"/>
              </a:defRPr>
            </a:pPr>
            <a:r>
              <a:t>Shipwrecks indicate trade, but they also track the movement of goods by fiat. For example, the citizens of Rome were kept happy by the free distribution of bread after 58BC. This was later extended to olive oil and even wine. This had to be shipped (mostly from Egypt and North Africa). </a:t>
            </a:r>
          </a:p>
          <a:p>
            <a:pPr marL="120315" indent="-120315" defTabSz="228600">
              <a:spcBef>
                <a:spcPts val="600"/>
              </a:spcBef>
              <a:buFontTx/>
              <a:defRPr sz="1200">
                <a:latin typeface="Times New Roman"/>
                <a:ea typeface="Times New Roman"/>
                <a:cs typeface="Times New Roman"/>
                <a:sym typeface="Times New Roman"/>
              </a:defRPr>
            </a:pPr>
            <a:r>
              <a:t>The Romans also moved around taxes levied in the provinces and supplied their troops. Some argue that 2/3 of all the ‘trade’ was actually the state moving stuff around. </a:t>
            </a:r>
          </a:p>
          <a:p>
            <a:pPr marL="120315" indent="-120315" defTabSz="228600">
              <a:spcBef>
                <a:spcPts val="600"/>
              </a:spcBef>
              <a:buFontTx/>
              <a:defRPr sz="1200">
                <a:latin typeface="Times New Roman"/>
                <a:ea typeface="Times New Roman"/>
                <a:cs typeface="Times New Roman"/>
                <a:sym typeface="Times New Roman"/>
              </a:defRPr>
            </a:pPr>
            <a:r>
              <a:t>For Roman citizens, economic institutions were quite good. However, the Italian economy was based on slavery (about 35% of the population of Italy were slaves at the time of the Emperor Augustus). There was little technological change. </a:t>
            </a:r>
          </a:p>
        </p:txBody>
      </p:sp>
      <p:pic>
        <p:nvPicPr>
          <p:cNvPr id="328" name="Image" descr="Image"/>
          <p:cNvPicPr>
            <a:picLocks noChangeAspect="1"/>
          </p:cNvPicPr>
          <p:nvPr/>
        </p:nvPicPr>
        <p:blipFill>
          <a:blip r:embed="rId2">
            <a:extLst/>
          </a:blip>
          <a:stretch>
            <a:fillRect/>
          </a:stretch>
        </p:blipFill>
        <p:spPr>
          <a:xfrm>
            <a:off x="5789752" y="3590801"/>
            <a:ext cx="3354248" cy="2009101"/>
          </a:xfrm>
          <a:prstGeom prst="rect">
            <a:avLst/>
          </a:prstGeom>
          <a:ln w="12700">
            <a:miter lim="400000"/>
          </a:ln>
        </p:spPr>
      </p:pic>
      <p:pic>
        <p:nvPicPr>
          <p:cNvPr id="329" name="Image" descr="Image"/>
          <p:cNvPicPr>
            <a:picLocks noChangeAspect="1"/>
          </p:cNvPicPr>
          <p:nvPr/>
        </p:nvPicPr>
        <p:blipFill>
          <a:blip r:embed="rId3">
            <a:extLst/>
          </a:blip>
          <a:stretch>
            <a:fillRect/>
          </a:stretch>
        </p:blipFill>
        <p:spPr>
          <a:xfrm>
            <a:off x="2779028" y="5784709"/>
            <a:ext cx="6071136" cy="504903"/>
          </a:xfrm>
          <a:prstGeom prst="rect">
            <a:avLst/>
          </a:prstGeom>
          <a:ln w="12700">
            <a:miter lim="400000"/>
          </a:ln>
        </p:spPr>
      </p:pic>
      <p:pic>
        <p:nvPicPr>
          <p:cNvPr id="330" name="Image" descr="Image"/>
          <p:cNvPicPr>
            <a:picLocks noChangeAspect="1"/>
          </p:cNvPicPr>
          <p:nvPr/>
        </p:nvPicPr>
        <p:blipFill>
          <a:blip r:embed="rId4">
            <a:extLst/>
          </a:blip>
          <a:stretch>
            <a:fillRect/>
          </a:stretch>
        </p:blipFill>
        <p:spPr>
          <a:xfrm>
            <a:off x="5927369" y="1270000"/>
            <a:ext cx="2922795" cy="1816872"/>
          </a:xfrm>
          <a:prstGeom prst="rect">
            <a:avLst/>
          </a:prstGeom>
          <a:ln w="12700">
            <a:miter lim="400000"/>
          </a:ln>
        </p:spPr>
      </p:pic>
      <p:pic>
        <p:nvPicPr>
          <p:cNvPr id="331" name="Image" descr="Image"/>
          <p:cNvPicPr>
            <a:picLocks noChangeAspect="1"/>
          </p:cNvPicPr>
          <p:nvPr/>
        </p:nvPicPr>
        <p:blipFill>
          <a:blip r:embed="rId5">
            <a:extLst/>
          </a:blip>
          <a:stretch>
            <a:fillRect/>
          </a:stretch>
        </p:blipFill>
        <p:spPr>
          <a:xfrm>
            <a:off x="2779027" y="1270000"/>
            <a:ext cx="3148343" cy="2101559"/>
          </a:xfrm>
          <a:prstGeom prst="rect">
            <a:avLst/>
          </a:prstGeom>
          <a:ln w="12700">
            <a:miter lim="400000"/>
          </a:ln>
        </p:spPr>
      </p:pic>
      <p:pic>
        <p:nvPicPr>
          <p:cNvPr id="332" name="Image" descr="Image"/>
          <p:cNvPicPr>
            <a:picLocks noChangeAspect="1"/>
          </p:cNvPicPr>
          <p:nvPr/>
        </p:nvPicPr>
        <p:blipFill>
          <a:blip r:embed="rId6">
            <a:extLst/>
          </a:blip>
          <a:stretch>
            <a:fillRect/>
          </a:stretch>
        </p:blipFill>
        <p:spPr>
          <a:xfrm>
            <a:off x="2837303" y="3506937"/>
            <a:ext cx="3090067" cy="2277773"/>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Review: Pre-Industrial “Efflorescenc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Pre-Industrial “Efflorescences”</a:t>
            </a:r>
          </a:p>
        </p:txBody>
      </p:sp>
      <p:sp>
        <p:nvSpPr>
          <p:cNvPr id="335" name="Ideas courtesy of Jack Goldsmith, Daron Acemoglu and James Robinson:…"/>
          <p:cNvSpPr txBox="1"/>
          <p:nvPr>
            <p:ph type="body" idx="4294967295"/>
          </p:nvPr>
        </p:nvSpPr>
        <p:spPr>
          <a:xfrm>
            <a:off x="277663" y="1270000"/>
            <a:ext cx="5094976"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Ideas courtesy of Jack Goldsmith, Daron Acemoglu and James Robinson:</a:t>
            </a:r>
          </a:p>
          <a:p>
            <a:pPr marL="182879" indent="-182879" defTabSz="347472">
              <a:spcBef>
                <a:spcPts val="900"/>
              </a:spcBef>
              <a:buFontTx/>
              <a:defRPr sz="1824">
                <a:latin typeface="Times New Roman"/>
                <a:ea typeface="Times New Roman"/>
                <a:cs typeface="Times New Roman"/>
                <a:sym typeface="Times New Roman"/>
              </a:defRPr>
            </a:pPr>
            <a:r>
              <a:t>The Malthusian model misses a great deal of the interesting action prior to the Industrial Revolution. </a:t>
            </a:r>
          </a:p>
          <a:p>
            <a:pPr marL="182879" indent="-182879" defTabSz="347472">
              <a:spcBef>
                <a:spcPts val="900"/>
              </a:spcBef>
              <a:buFontTx/>
              <a:defRPr sz="1824">
                <a:latin typeface="Times New Roman"/>
                <a:ea typeface="Times New Roman"/>
                <a:cs typeface="Times New Roman"/>
                <a:sym typeface="Times New Roman"/>
              </a:defRPr>
            </a:pPr>
            <a:r>
              <a:t>An alternative explanation for why there was no long-run trend in living standards is the theory of ‘efflorescence and decline’</a:t>
            </a:r>
          </a:p>
          <a:p>
            <a:pPr marL="182879" indent="-182879" defTabSz="347472">
              <a:spcBef>
                <a:spcPts val="900"/>
              </a:spcBef>
              <a:buFontTx/>
              <a:defRPr sz="1824">
                <a:latin typeface="Times New Roman"/>
                <a:ea typeface="Times New Roman"/>
                <a:cs typeface="Times New Roman"/>
                <a:sym typeface="Times New Roman"/>
              </a:defRPr>
            </a:pPr>
            <a:r>
              <a:t>I organize my thoughts about this with the two Malthusian equations, and with their bunch of variables and parameters: </a:t>
            </a:r>
            <a:r>
              <a:rPr i="1"/>
              <a:t>h, γ, β, φ, y</a:t>
            </a:r>
            <a:r>
              <a:rPr baseline="31999" i="1"/>
              <a:t>sub</a:t>
            </a:r>
            <a:r>
              <a:rPr i="1"/>
              <a:t>, s, δ, θ</a:t>
            </a:r>
            <a:r>
              <a:t>, and </a:t>
            </a:r>
            <a:r>
              <a:rPr i="1"/>
              <a:t>H</a:t>
            </a:r>
            <a:r>
              <a:t> that together determine y</a:t>
            </a:r>
            <a:r>
              <a:rPr baseline="31999"/>
              <a:t>*mal</a:t>
            </a:r>
            <a:r>
              <a:t> and L</a:t>
            </a:r>
            <a:r>
              <a:rPr baseline="31999"/>
              <a:t>*mal</a:t>
            </a:r>
          </a:p>
          <a:p>
            <a:pPr marL="182879" indent="-182879" defTabSz="347472">
              <a:spcBef>
                <a:spcPts val="900"/>
              </a:spcBef>
              <a:buFontTx/>
              <a:defRPr sz="1824">
                <a:latin typeface="Times New Roman"/>
                <a:ea typeface="Times New Roman"/>
                <a:cs typeface="Times New Roman"/>
                <a:sym typeface="Times New Roman"/>
              </a:defRPr>
            </a:pPr>
            <a:r>
              <a:t>This is best thought of as a filing system for factors that may be important—given the importance of both capital and labor efficiency, the roles of ideas and of resources in producing labor efficiency, and Malthusian population dynamics, these are the things you should look at</a:t>
            </a:r>
          </a:p>
        </p:txBody>
      </p:sp>
      <p:pic>
        <p:nvPicPr>
          <p:cNvPr id="336" name="Image" descr="Image"/>
          <p:cNvPicPr>
            <a:picLocks noChangeAspect="1"/>
          </p:cNvPicPr>
          <p:nvPr/>
        </p:nvPicPr>
        <p:blipFill>
          <a:blip r:embed="rId2">
            <a:extLst/>
          </a:blip>
          <a:stretch>
            <a:fillRect/>
          </a:stretch>
        </p:blipFill>
        <p:spPr>
          <a:xfrm>
            <a:off x="5372638" y="4309945"/>
            <a:ext cx="3477526" cy="1810750"/>
          </a:xfrm>
          <a:prstGeom prst="rect">
            <a:avLst/>
          </a:prstGeom>
          <a:ln w="12700">
            <a:miter lim="400000"/>
          </a:ln>
        </p:spPr>
      </p:pic>
      <p:pic>
        <p:nvPicPr>
          <p:cNvPr id="337" name="Image" descr="Image"/>
          <p:cNvPicPr>
            <a:picLocks noChangeAspect="1"/>
          </p:cNvPicPr>
          <p:nvPr/>
        </p:nvPicPr>
        <p:blipFill>
          <a:blip r:embed="rId3">
            <a:extLst/>
          </a:blip>
          <a:stretch>
            <a:fillRect/>
          </a:stretch>
        </p:blipFill>
        <p:spPr>
          <a:xfrm>
            <a:off x="5372638" y="1270000"/>
            <a:ext cx="3477526" cy="2794552"/>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The Classical Greek Efflorescence"/>
          <p:cNvSpPr txBox="1"/>
          <p:nvPr>
            <p:ph type="title" idx="4294967295"/>
          </p:nvPr>
        </p:nvSpPr>
        <p:spPr>
          <a:xfrm>
            <a:off x="277663" y="-1"/>
            <a:ext cx="8572501" cy="1270001"/>
          </a:xfrm>
          <a:prstGeom prst="rect">
            <a:avLst/>
          </a:prstGeom>
        </p:spPr>
        <p:txBody>
          <a:bodyPr>
            <a:normAutofit fontScale="100000" lnSpcReduction="0"/>
          </a:bodyPr>
          <a:lstStyle>
            <a:lvl1pPr defTabSz="310895">
              <a:defRPr sz="4080">
                <a:solidFill>
                  <a:srgbClr val="008000"/>
                </a:solidFill>
              </a:defRPr>
            </a:lvl1pPr>
          </a:lstStyle>
          <a:p>
            <a:pPr/>
            <a:r>
              <a:t>The Classical Greek Efflorescence</a:t>
            </a:r>
          </a:p>
        </p:txBody>
      </p:sp>
      <p:sp>
        <p:nvSpPr>
          <p:cNvPr id="34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341" name="Image" descr="Image"/>
          <p:cNvPicPr>
            <a:picLocks noChangeAspect="1"/>
          </p:cNvPicPr>
          <p:nvPr/>
        </p:nvPicPr>
        <p:blipFill>
          <a:blip r:embed="rId2">
            <a:extLst/>
          </a:blip>
          <a:stretch>
            <a:fillRect/>
          </a:stretch>
        </p:blipFill>
        <p:spPr>
          <a:xfrm>
            <a:off x="5173464" y="1270000"/>
            <a:ext cx="3676700" cy="2559271"/>
          </a:xfrm>
          <a:prstGeom prst="rect">
            <a:avLst/>
          </a:prstGeom>
          <a:ln w="12700">
            <a:miter lim="400000"/>
          </a:ln>
        </p:spPr>
      </p:pic>
      <p:sp>
        <p:nvSpPr>
          <p:cNvPr id="342" name="Emerging out of the Iron Dark Age of -1200 to -800:…"/>
          <p:cNvSpPr txBox="1"/>
          <p:nvPr>
            <p:ph type="body" idx="4294967295"/>
          </p:nvPr>
        </p:nvSpPr>
        <p:spPr>
          <a:xfrm>
            <a:off x="277663" y="1270000"/>
            <a:ext cx="4895802" cy="5217160"/>
          </a:xfrm>
          <a:prstGeom prst="rect">
            <a:avLst/>
          </a:prstGeom>
        </p:spPr>
        <p:txBody>
          <a:bodyPr>
            <a:normAutofit fontScale="100000" lnSpcReduction="0"/>
          </a:bodyPr>
          <a:lstStyle/>
          <a:p>
            <a:pPr marL="0" indent="0" defTabSz="338327">
              <a:spcBef>
                <a:spcPts val="800"/>
              </a:spcBef>
              <a:buSzTx/>
              <a:buFontTx/>
              <a:buNone/>
              <a:defRPr b="1" sz="1776">
                <a:latin typeface="+mj-lt"/>
                <a:ea typeface="+mj-ea"/>
                <a:cs typeface="+mj-cs"/>
                <a:sym typeface="Helvetica"/>
              </a:defRPr>
            </a:pPr>
            <a:r>
              <a:t>Emerging out of the Iron Dark Age of -1200 to -800:</a:t>
            </a:r>
          </a:p>
          <a:p>
            <a:pPr marL="178067" indent="-178067" defTabSz="338327">
              <a:spcBef>
                <a:spcPts val="800"/>
              </a:spcBef>
              <a:buFontTx/>
              <a:defRPr sz="1776">
                <a:latin typeface="Times New Roman"/>
                <a:ea typeface="Times New Roman"/>
                <a:cs typeface="Times New Roman"/>
                <a:sym typeface="Times New Roman"/>
              </a:defRPr>
            </a:pPr>
            <a:r>
              <a:t>When the Greek city states emerged they did so with functional systems of governance which provided public goods, such as security for trade and investment. </a:t>
            </a:r>
          </a:p>
          <a:p>
            <a:pPr marL="178067" indent="-178067" defTabSz="338327">
              <a:spcBef>
                <a:spcPts val="800"/>
              </a:spcBef>
              <a:buFontTx/>
              <a:defRPr sz="1776">
                <a:latin typeface="Times New Roman"/>
                <a:ea typeface="Times New Roman"/>
                <a:cs typeface="Times New Roman"/>
                <a:sym typeface="Times New Roman"/>
              </a:defRPr>
            </a:pPr>
            <a:r>
              <a:t>This initiated a period of sustained increases in living standards. </a:t>
            </a:r>
          </a:p>
          <a:p>
            <a:pPr marL="178067" indent="-178067" defTabSz="338327">
              <a:spcBef>
                <a:spcPts val="800"/>
              </a:spcBef>
              <a:buFontTx/>
              <a:defRPr sz="1776">
                <a:latin typeface="Times New Roman"/>
                <a:ea typeface="Times New Roman"/>
                <a:cs typeface="Times New Roman"/>
                <a:sym typeface="Times New Roman"/>
              </a:defRPr>
            </a:pPr>
            <a:r>
              <a:t>While Ancient Greece did have a period of democracy, it was relative short (less than 200 years) compared to the duration of the polity and most citizens - slaves, poor citizens who couldn’t afford their tax bill, women - could not participate. </a:t>
            </a:r>
          </a:p>
          <a:p>
            <a:pPr marL="178067" indent="-178067" defTabSz="338327">
              <a:spcBef>
                <a:spcPts val="800"/>
              </a:spcBef>
              <a:buFontTx/>
              <a:defRPr sz="1776">
                <a:latin typeface="Times New Roman"/>
                <a:ea typeface="Times New Roman"/>
                <a:cs typeface="Times New Roman"/>
                <a:sym typeface="Times New Roman"/>
              </a:defRPr>
            </a:pPr>
            <a:r>
              <a:t>Greek institutions (rules according to which the society was organized) tended to be “extractive.” For example, the economy was largely based upon slavery. </a:t>
            </a:r>
          </a:p>
        </p:txBody>
      </p:sp>
      <p:pic>
        <p:nvPicPr>
          <p:cNvPr id="343" name="Image" descr="Image"/>
          <p:cNvPicPr>
            <a:picLocks noChangeAspect="1"/>
          </p:cNvPicPr>
          <p:nvPr/>
        </p:nvPicPr>
        <p:blipFill>
          <a:blip r:embed="rId3">
            <a:extLst/>
          </a:blip>
          <a:stretch>
            <a:fillRect/>
          </a:stretch>
        </p:blipFill>
        <p:spPr>
          <a:xfrm>
            <a:off x="5254051" y="3930782"/>
            <a:ext cx="3676538" cy="2789374"/>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The Classical Greek Efflorescence II"/>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8000"/>
                </a:solidFill>
              </a:defRPr>
            </a:lvl1pPr>
          </a:lstStyle>
          <a:p>
            <a:pPr/>
            <a:r>
              <a:t>The Classical Greek Efflorescence II</a:t>
            </a:r>
          </a:p>
        </p:txBody>
      </p:sp>
      <p:sp>
        <p:nvSpPr>
          <p:cNvPr id="34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47" name="“Developmental” or “Extractive”?…"/>
          <p:cNvSpPr txBox="1"/>
          <p:nvPr>
            <p:ph type="body" idx="4294967295"/>
          </p:nvPr>
        </p:nvSpPr>
        <p:spPr>
          <a:xfrm>
            <a:off x="277663" y="1270000"/>
            <a:ext cx="5424930"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“Developmental” or “Extractive”?</a:t>
            </a:r>
          </a:p>
          <a:p>
            <a:pPr marL="182879" indent="-182879" defTabSz="347472">
              <a:spcBef>
                <a:spcPts val="900"/>
              </a:spcBef>
              <a:buFontTx/>
              <a:defRPr sz="1824">
                <a:latin typeface="Times New Roman"/>
                <a:ea typeface="Times New Roman"/>
                <a:cs typeface="Times New Roman"/>
                <a:sym typeface="Times New Roman"/>
              </a:defRPr>
            </a:pPr>
            <a:r>
              <a:t>Extractive political institutions concentrate political power in the hands of some group who can use that power to redistribute wealth and income to themselves. This resulting concentration of wealth tends to reinforce the initial set of political institutions. </a:t>
            </a:r>
          </a:p>
          <a:p>
            <a:pPr marL="182879" indent="-182879" defTabSz="347472">
              <a:spcBef>
                <a:spcPts val="900"/>
              </a:spcBef>
              <a:buFontTx/>
              <a:defRPr sz="1824">
                <a:latin typeface="Times New Roman"/>
                <a:ea typeface="Times New Roman"/>
                <a:cs typeface="Times New Roman"/>
                <a:sym typeface="Times New Roman"/>
              </a:defRPr>
            </a:pPr>
            <a:r>
              <a:t>Roving bandits or stationary bandits?</a:t>
            </a:r>
          </a:p>
          <a:p>
            <a:pPr marL="182879" indent="-182879" defTabSz="347472">
              <a:spcBef>
                <a:spcPts val="900"/>
              </a:spcBef>
              <a:buFontTx/>
              <a:defRPr sz="1824">
                <a:latin typeface="Times New Roman"/>
                <a:ea typeface="Times New Roman"/>
                <a:cs typeface="Times New Roman"/>
                <a:sym typeface="Times New Roman"/>
              </a:defRPr>
            </a:pPr>
            <a:r>
              <a:t>Acemoglu and Robinson hypothesize that growth was not sustained in ancient societies because their institutions were extractive, and extractive institutions are incompatible with sustaining growth in the long run. </a:t>
            </a:r>
          </a:p>
          <a:p>
            <a:pPr marL="182879" indent="-182879" defTabSz="347472">
              <a:spcBef>
                <a:spcPts val="900"/>
              </a:spcBef>
              <a:buFontTx/>
              <a:defRPr sz="1824">
                <a:latin typeface="Times New Roman"/>
                <a:ea typeface="Times New Roman"/>
                <a:cs typeface="Times New Roman"/>
                <a:sym typeface="Times New Roman"/>
              </a:defRPr>
            </a:pPr>
            <a:r>
              <a:t>They argue that this is because extracting resources creates conflicts over who will control those resources, and it may also induce rebellion from below. </a:t>
            </a:r>
          </a:p>
          <a:p>
            <a:pPr marL="182879" indent="-182879" defTabSz="347472">
              <a:spcBef>
                <a:spcPts val="900"/>
              </a:spcBef>
              <a:buFontTx/>
              <a:defRPr sz="1824">
                <a:latin typeface="Times New Roman"/>
                <a:ea typeface="Times New Roman"/>
                <a:cs typeface="Times New Roman"/>
                <a:sym typeface="Times New Roman"/>
              </a:defRPr>
            </a:pPr>
            <a:r>
              <a:t>In either case political instability can bring the government and economy down.</a:t>
            </a:r>
          </a:p>
        </p:txBody>
      </p:sp>
      <p:pic>
        <p:nvPicPr>
          <p:cNvPr id="348" name="Image" descr="Image"/>
          <p:cNvPicPr>
            <a:picLocks noChangeAspect="1"/>
          </p:cNvPicPr>
          <p:nvPr/>
        </p:nvPicPr>
        <p:blipFill>
          <a:blip r:embed="rId2">
            <a:extLst/>
          </a:blip>
          <a:stretch>
            <a:fillRect/>
          </a:stretch>
        </p:blipFill>
        <p:spPr>
          <a:xfrm>
            <a:off x="5702592" y="1270000"/>
            <a:ext cx="3147572" cy="2304105"/>
          </a:xfrm>
          <a:prstGeom prst="rect">
            <a:avLst/>
          </a:prstGeom>
          <a:ln w="12700">
            <a:miter lim="400000"/>
          </a:ln>
        </p:spPr>
      </p:pic>
      <p:pic>
        <p:nvPicPr>
          <p:cNvPr id="349" name="Image" descr="Image"/>
          <p:cNvPicPr>
            <a:picLocks noChangeAspect="1"/>
          </p:cNvPicPr>
          <p:nvPr/>
        </p:nvPicPr>
        <p:blipFill>
          <a:blip r:embed="rId3">
            <a:extLst/>
          </a:blip>
          <a:stretch>
            <a:fillRect/>
          </a:stretch>
        </p:blipFill>
        <p:spPr>
          <a:xfrm>
            <a:off x="5702592" y="3734299"/>
            <a:ext cx="3147572" cy="2752861"/>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The Anti-Kythera Mechanism"/>
          <p:cNvSpPr txBox="1"/>
          <p:nvPr>
            <p:ph type="title" idx="4294967295"/>
          </p:nvPr>
        </p:nvSpPr>
        <p:spPr>
          <a:xfrm>
            <a:off x="277663" y="-1"/>
            <a:ext cx="8572501" cy="1270001"/>
          </a:xfrm>
          <a:prstGeom prst="rect">
            <a:avLst/>
          </a:prstGeom>
        </p:spPr>
        <p:txBody>
          <a:bodyPr>
            <a:normAutofit fontScale="100000" lnSpcReduction="0"/>
          </a:bodyPr>
          <a:lstStyle>
            <a:lvl1pPr defTabSz="365760">
              <a:defRPr sz="4800">
                <a:solidFill>
                  <a:srgbClr val="000080"/>
                </a:solidFill>
              </a:defRPr>
            </a:lvl1pPr>
          </a:lstStyle>
          <a:p>
            <a:pPr/>
            <a:r>
              <a:t>The Anti-Kythera Mechanism</a:t>
            </a:r>
          </a:p>
        </p:txBody>
      </p:sp>
      <p:sp>
        <p:nvSpPr>
          <p:cNvPr id="352"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What is this?</a:t>
            </a:r>
          </a:p>
          <a:p>
            <a:pPr marL="161223" indent="-161223" defTabSz="306324">
              <a:spcBef>
                <a:spcPts val="800"/>
              </a:spcBef>
              <a:buFontTx/>
              <a:defRPr sz="1608">
                <a:latin typeface="Times New Roman"/>
                <a:ea typeface="Times New Roman"/>
                <a:cs typeface="Times New Roman"/>
                <a:sym typeface="Times New Roman"/>
              </a:defRPr>
            </a:pPr>
            <a:r>
              <a:t>Built between -150 and -70. Rhodes13” x 7” x 4“ wooden box</a:t>
            </a:r>
          </a:p>
          <a:p>
            <a:pPr lvl="1" marL="416493" indent="-161223" defTabSz="306324">
              <a:spcBef>
                <a:spcPts val="800"/>
              </a:spcBef>
              <a:buFontTx/>
              <a:buChar char="•"/>
              <a:defRPr sz="1608">
                <a:latin typeface="Times New Roman"/>
                <a:ea typeface="Times New Roman"/>
                <a:cs typeface="Times New Roman"/>
                <a:sym typeface="Times New Roman"/>
              </a:defRPr>
            </a:pPr>
            <a:r>
              <a:t>Gears—largest 5” in diameter</a:t>
            </a:r>
          </a:p>
          <a:p>
            <a:pPr lvl="1" marL="416493" indent="-161223" defTabSz="306324">
              <a:spcBef>
                <a:spcPts val="800"/>
              </a:spcBef>
              <a:buFontTx/>
              <a:buChar char="•"/>
              <a:defRPr sz="1608">
                <a:latin typeface="Times New Roman"/>
                <a:ea typeface="Times New Roman"/>
                <a:cs typeface="Times New Roman"/>
                <a:sym typeface="Times New Roman"/>
              </a:defRPr>
            </a:pPr>
            <a:r>
              <a:t>Inscriptions</a:t>
            </a:r>
          </a:p>
          <a:p>
            <a:pPr marL="161223" indent="-161223" defTabSz="306324">
              <a:spcBef>
                <a:spcPts val="800"/>
              </a:spcBef>
              <a:buFontTx/>
              <a:defRPr sz="1608">
                <a:latin typeface="Times New Roman"/>
                <a:ea typeface="Times New Roman"/>
                <a:cs typeface="Times New Roman"/>
                <a:sym typeface="Times New Roman"/>
              </a:defRPr>
            </a:pPr>
            <a:r>
              <a:t>Wikipedia: “37 gear wheels enabling it to follow the movements of the Moon and the Sun through the zodiac, to predict eclipses and even to model the irregular orbit of the Moon, where the Moon's velocity is higher in its perigee than in its apogee. This motion was studied in the 2nd century BC by astronomer Hipparchus of Rhodes, and it is speculated that he may have been consulted in the machine's construction. The knowledge of this technology was lost at some point in antiquity. Similar technological works later appeared in the medieval Byzantine and Islamic worlds, but works with similar complexity did not appear again until the development of mechanical astronomical clocks in Europe in the fourteenth century…”</a:t>
            </a:r>
          </a:p>
        </p:txBody>
      </p:sp>
      <p:pic>
        <p:nvPicPr>
          <p:cNvPr id="353"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354"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The Anti-Kythera Mechanism II"/>
          <p:cNvSpPr txBox="1"/>
          <p:nvPr>
            <p:ph type="title" idx="4294967295"/>
          </p:nvPr>
        </p:nvSpPr>
        <p:spPr>
          <a:xfrm>
            <a:off x="277663" y="-1"/>
            <a:ext cx="8572501" cy="1270001"/>
          </a:xfrm>
          <a:prstGeom prst="rect">
            <a:avLst/>
          </a:prstGeom>
        </p:spPr>
        <p:txBody>
          <a:bodyPr>
            <a:normAutofit fontScale="100000" lnSpcReduction="0"/>
          </a:bodyPr>
          <a:lstStyle>
            <a:lvl1pPr defTabSz="347472">
              <a:defRPr sz="4560">
                <a:solidFill>
                  <a:srgbClr val="000080"/>
                </a:solidFill>
              </a:defRPr>
            </a:lvl1pPr>
          </a:lstStyle>
          <a:p>
            <a:pPr/>
            <a:r>
              <a:t>The Anti-Kythera Mechanism II</a:t>
            </a:r>
          </a:p>
        </p:txBody>
      </p:sp>
      <p:sp>
        <p:nvSpPr>
          <p:cNvPr id="357"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52043">
              <a:spcBef>
                <a:spcPts val="900"/>
              </a:spcBef>
              <a:buSzTx/>
              <a:buFontTx/>
              <a:buNone/>
              <a:defRPr b="1" sz="1848">
                <a:latin typeface="+mj-lt"/>
                <a:ea typeface="+mj-ea"/>
                <a:cs typeface="+mj-cs"/>
                <a:sym typeface="Helvetica"/>
              </a:defRPr>
            </a:pPr>
            <a:r>
              <a:t>What is this?</a:t>
            </a:r>
          </a:p>
          <a:p>
            <a:pPr marL="185286" indent="-185286" defTabSz="352043">
              <a:spcBef>
                <a:spcPts val="900"/>
              </a:spcBef>
              <a:buFontTx/>
              <a:defRPr sz="1848">
                <a:latin typeface="Times New Roman"/>
                <a:ea typeface="Times New Roman"/>
                <a:cs typeface="Times New Roman"/>
                <a:sym typeface="Times New Roman"/>
              </a:defRPr>
            </a:pPr>
            <a:r>
              <a:t>Brian Resnick: “A main gear would move to represent the calendar year, and would, in turn, move many separate smaller gears to represent the motions of the planets, sun, and moon. So you could set the main gear to the calendar date and get approximations for where those celestial objects would be in the sky on that date…. You, as a user, could input a few simple variables and it would yield a flurry of complicated mathematical calculations.… All the user had to do was enter the main date on one gear, and through a series of subsequent gear turns, the mechanism could calculate things like the angle of the sun crossing the sky. (For some reference, mechanical calculators—which used gear ratios to add and subtract—didn’t arrive in Europe until the 1600s)…”</a:t>
            </a:r>
          </a:p>
        </p:txBody>
      </p:sp>
      <p:pic>
        <p:nvPicPr>
          <p:cNvPr id="358"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359"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 name="The Early Modern Centrality of Sung,Yuan, Ming China"/>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The Early Modern Centrality of Sung,Yuan, Ming China</a:t>
            </a:r>
          </a:p>
        </p:txBody>
      </p:sp>
      <p:sp>
        <p:nvSpPr>
          <p:cNvPr id="66" name="Slide taken from Melissa Dell"/>
          <p:cNvSpPr txBox="1"/>
          <p:nvPr/>
        </p:nvSpPr>
        <p:spPr>
          <a:xfrm>
            <a:off x="6364972" y="6487160"/>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67" name="Image" descr="Image"/>
          <p:cNvPicPr>
            <a:picLocks noChangeAspect="0"/>
          </p:cNvPicPr>
          <p:nvPr/>
        </p:nvPicPr>
        <p:blipFill>
          <a:blip r:embed="rId2">
            <a:extLst/>
          </a:blip>
          <a:stretch>
            <a:fillRect/>
          </a:stretch>
        </p:blipFill>
        <p:spPr>
          <a:xfrm>
            <a:off x="6423084" y="1269999"/>
            <a:ext cx="2427080" cy="1989451"/>
          </a:xfrm>
          <a:prstGeom prst="rect">
            <a:avLst/>
          </a:prstGeom>
          <a:ln w="12700">
            <a:miter lim="400000"/>
          </a:ln>
        </p:spPr>
      </p:pic>
      <p:pic>
        <p:nvPicPr>
          <p:cNvPr id="68" name="Image" descr="Image"/>
          <p:cNvPicPr>
            <a:picLocks noChangeAspect="1"/>
          </p:cNvPicPr>
          <p:nvPr/>
        </p:nvPicPr>
        <p:blipFill>
          <a:blip r:embed="rId3">
            <a:extLst/>
          </a:blip>
          <a:stretch>
            <a:fillRect/>
          </a:stretch>
        </p:blipFill>
        <p:spPr>
          <a:xfrm>
            <a:off x="277663" y="3259449"/>
            <a:ext cx="3703648" cy="2815882"/>
          </a:xfrm>
          <a:prstGeom prst="rect">
            <a:avLst/>
          </a:prstGeom>
          <a:ln w="12700">
            <a:miter lim="400000"/>
          </a:ln>
        </p:spPr>
      </p:pic>
      <p:pic>
        <p:nvPicPr>
          <p:cNvPr id="69" name="Image" descr="Image"/>
          <p:cNvPicPr>
            <a:picLocks noChangeAspect="1"/>
          </p:cNvPicPr>
          <p:nvPr/>
        </p:nvPicPr>
        <p:blipFill>
          <a:blip r:embed="rId4">
            <a:extLst/>
          </a:blip>
          <a:stretch>
            <a:fillRect/>
          </a:stretch>
        </p:blipFill>
        <p:spPr>
          <a:xfrm>
            <a:off x="277663" y="1269999"/>
            <a:ext cx="3072712" cy="1989451"/>
          </a:xfrm>
          <a:prstGeom prst="rect">
            <a:avLst/>
          </a:prstGeom>
          <a:ln w="12700">
            <a:miter lim="400000"/>
          </a:ln>
        </p:spPr>
      </p:pic>
      <p:pic>
        <p:nvPicPr>
          <p:cNvPr id="70" name="Image" descr="Image"/>
          <p:cNvPicPr>
            <a:picLocks noChangeAspect="1"/>
          </p:cNvPicPr>
          <p:nvPr/>
        </p:nvPicPr>
        <p:blipFill>
          <a:blip r:embed="rId5">
            <a:extLst/>
          </a:blip>
          <a:stretch>
            <a:fillRect/>
          </a:stretch>
        </p:blipFill>
        <p:spPr>
          <a:xfrm>
            <a:off x="3350374" y="2482138"/>
            <a:ext cx="3072711" cy="2784364"/>
          </a:xfrm>
          <a:prstGeom prst="rect">
            <a:avLst/>
          </a:prstGeom>
          <a:ln w="12700">
            <a:miter lim="400000"/>
          </a:ln>
        </p:spPr>
      </p:pic>
      <p:sp>
        <p:nvSpPr>
          <p:cNvPr id="71"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Cicero (-54): De Re Publica"/>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Cicero (-54): De Re Publica</a:t>
            </a:r>
          </a:p>
        </p:txBody>
      </p:sp>
      <p:sp>
        <p:nvSpPr>
          <p:cNvPr id="362" name="“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a:t>
            </a:r>
          </a:p>
          <a:p>
            <a:pPr marL="0" indent="0" defTabSz="219455">
              <a:spcBef>
                <a:spcPts val="500"/>
              </a:spcBef>
              <a:buSzTx/>
              <a:buFontTx/>
              <a:buNone/>
              <a:defRPr b="1" sz="1152">
                <a:latin typeface="+mj-lt"/>
                <a:ea typeface="+mj-ea"/>
                <a:cs typeface="+mj-cs"/>
                <a:sym typeface="Helvetica"/>
              </a:defRPr>
            </a:pPr>
            <a:r>
              <a:t>I.XIV:</a:t>
            </a:r>
          </a:p>
          <a:p>
            <a:pPr marL="115503" indent="-115503" defTabSz="219455">
              <a:spcBef>
                <a:spcPts val="500"/>
              </a:spcBef>
              <a:buFontTx/>
              <a:defRPr sz="1152">
                <a:latin typeface="Times New Roman"/>
                <a:ea typeface="Times New Roman"/>
                <a:cs typeface="Times New Roman"/>
                <a:sym typeface="Times New Roman"/>
              </a:defRPr>
            </a:pPr>
            <a:r>
              <a:t>Then Philus said: “I am not about to bring you anything new, or anything which has been thought over or discovered by me myself. But I recollect that Caius Sulpicius Gallus, who was a man of profound learning, as you are aware, when this same thing was reported to have taken place in his time, while he was staying in the house of Marcus Marcellus, who had been his colleague in the consulship, asked to see a celestial globe which Marcellus’s grandfather had saved after the capture of Syracuse from that magnificent and opulent city, without bringing to his own home any other memorial out of so great a booty; which I had often heard mentioned on account of the great fame of Archimedes; but its appearance, however, did not seem to me particularly striking. For that other is more elegant in form, and more generally known, which was made by the same Archimedes, and deposited by the same Marcellus in the Temple of Virtue at Rome. </a:t>
            </a:r>
          </a:p>
          <a:p>
            <a:pPr marL="115503" indent="-115503" defTabSz="219455">
              <a:spcBef>
                <a:spcPts val="500"/>
              </a:spcBef>
              <a:buFontTx/>
              <a:defRPr sz="1152">
                <a:latin typeface="Times New Roman"/>
                <a:ea typeface="Times New Roman"/>
                <a:cs typeface="Times New Roman"/>
                <a:sym typeface="Times New Roman"/>
              </a:defRPr>
            </a:pPr>
            <a:r>
              <a:t>“But as soon as Gallus had begun to explain, in a most scientific manner, the principle of this machine, I felt that the Sicilian geometrician must have possessed a genius superior to anything we usually conceive to belong to our nature. For Gallus assured us that that other solid and compact globe was a very ancient invention, and that the first model had been originally made by Thales of Miletus. That afterward Eudoxus of Cnidus, a disciple of Plato, had traced on its surface the stars that appear in the sky, and that many years subsequently, borrowing from Eudoxus this beautiful design and representation, Aratus had illustrated it in his verses, not by any science of astronomy, but by the ornament of poetic description. He added that the figure of the globe, which displayed the motions of the sun and moon, and the five planets, or wandering stars, could not be represented by the primitive solid globe; and that in this the invention of Archimedes was admirable, because he had calculated how a single revolution should maintain unequal and diversified progressions in dissimilar motions. </a:t>
            </a:r>
          </a:p>
          <a:p>
            <a:pPr marL="115503" indent="-115503" defTabSz="219455">
              <a:spcBef>
                <a:spcPts val="500"/>
              </a:spcBef>
              <a:buFontTx/>
              <a:defRPr sz="1152">
                <a:latin typeface="Times New Roman"/>
                <a:ea typeface="Times New Roman"/>
                <a:cs typeface="Times New Roman"/>
                <a:sym typeface="Times New Roman"/>
              </a:defRPr>
            </a:pPr>
            <a:r>
              <a:t>“In fact, when Gallus moved this globe, we observed that the moon succeeded the sun by as many turns of the wheel in the machine as days in the heavens. From whence it resulted that the progress of the sun was marked as in the heavens, and that the moon touched the point where she is obscured by the earth’s shadow at the instant the sun appears opposite….</a:t>
            </a:r>
          </a:p>
          <a:p>
            <a:pPr marL="115503" indent="-115503" defTabSz="219455">
              <a:spcBef>
                <a:spcPts val="500"/>
              </a:spcBef>
              <a:buFontTx/>
              <a:defRPr sz="1152">
                <a:latin typeface="Times New Roman"/>
                <a:ea typeface="Times New Roman"/>
                <a:cs typeface="Times New Roman"/>
                <a:sym typeface="Times New Roman"/>
              </a:defRPr>
            </a:pPr>
            <a:r>
              <a:t>Scipio: “I had myself a great affection for this Gallus, and I know that he was very much beloved and esteemed by my father Paulus. I recollect that when I was very young, when my father, as consul, commanded in Macedonia, and we were in the camp, our army was seized with a pious terror, because suddenly, in a clear night, the bright and full moon became eclipsed. And Gallus, who was then our lieutenant, the year before that in which he was elected consul, hesitated not, next morning, to state in the camp that it was no prodigy, and that the phenomenon which had then appeared would always appear at certain periods, when the sun was so placed that he could not affect the moon with his light…”</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Review: Class and Conflict: at the End of the Middle Ages, Elsewhere, and Elsewhere"/>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180"/>
            </a:lvl1pPr>
          </a:lstStyle>
          <a:p>
            <a:pPr/>
            <a:r>
              <a:t>Review: Class and Conflict: at the End of the Middle Ages, Elsewhere, and Elsewhere</a:t>
            </a:r>
          </a:p>
        </p:txBody>
      </p:sp>
      <p:sp>
        <p:nvSpPr>
          <p:cNvPr id="36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66" name="What was “feudalism” and how did it end?…"/>
          <p:cNvSpPr txBox="1"/>
          <p:nvPr>
            <p:ph type="body" sz="half" idx="4294967295"/>
          </p:nvPr>
        </p:nvSpPr>
        <p:spPr>
          <a:xfrm>
            <a:off x="277663" y="1270000"/>
            <a:ext cx="6403003" cy="2582736"/>
          </a:xfrm>
          <a:prstGeom prst="rect">
            <a:avLst/>
          </a:prstGeom>
        </p:spPr>
        <p:txBody>
          <a:bodyPr>
            <a:normAutofit fontScale="100000" lnSpcReduction="0"/>
          </a:bodyPr>
          <a:lstStyle/>
          <a:p>
            <a:pPr marL="0" indent="0" defTabSz="182880">
              <a:spcBef>
                <a:spcPts val="400"/>
              </a:spcBef>
              <a:buSzTx/>
              <a:buFontTx/>
              <a:buNone/>
              <a:defRPr b="1" sz="880">
                <a:latin typeface="+mj-lt"/>
                <a:ea typeface="+mj-ea"/>
                <a:cs typeface="+mj-cs"/>
                <a:sym typeface="Helvetica"/>
              </a:defRPr>
            </a:pPr>
            <a:r>
              <a:t>What was “feudalism” and how did it end?</a:t>
            </a:r>
          </a:p>
          <a:p>
            <a:pPr marL="96252" indent="-96252" defTabSz="182880">
              <a:spcBef>
                <a:spcPts val="400"/>
              </a:spcBef>
              <a:buFontTx/>
              <a:defRPr sz="880">
                <a:latin typeface="Times New Roman"/>
                <a:ea typeface="Times New Roman"/>
                <a:cs typeface="Times New Roman"/>
                <a:sym typeface="Times New Roman"/>
              </a:defRPr>
            </a:pPr>
            <a:r>
              <a:t>Marc Bloch’s definitions:</a:t>
            </a:r>
          </a:p>
          <a:p>
            <a:pPr lvl="1" marL="248652" indent="-96252" defTabSz="182880">
              <a:spcBef>
                <a:spcPts val="400"/>
              </a:spcBef>
              <a:buFontTx/>
              <a:buChar char="•"/>
              <a:defRPr sz="880">
                <a:latin typeface="Times New Roman"/>
                <a:ea typeface="Times New Roman"/>
                <a:cs typeface="Times New Roman"/>
                <a:sym typeface="Times New Roman"/>
              </a:defRPr>
            </a:pPr>
            <a:r>
              <a:t>A subject peasantry</a:t>
            </a:r>
          </a:p>
          <a:p>
            <a:pPr lvl="1" marL="248652" indent="-96252" defTabSz="182880">
              <a:spcBef>
                <a:spcPts val="400"/>
              </a:spcBef>
              <a:buFontTx/>
              <a:buChar char="•"/>
              <a:defRPr sz="880">
                <a:latin typeface="Times New Roman"/>
                <a:ea typeface="Times New Roman"/>
                <a:cs typeface="Times New Roman"/>
                <a:sym typeface="Times New Roman"/>
              </a:defRPr>
            </a:pPr>
            <a:r>
              <a:t>Widespread use of the service tenement (i.e., the fief) instead of a salary (or of private property plus taxation and then purchase)</a:t>
            </a:r>
          </a:p>
          <a:p>
            <a:pPr lvl="1" marL="248652" indent="-96252" defTabSz="182880">
              <a:spcBef>
                <a:spcPts val="400"/>
              </a:spcBef>
              <a:buFontTx/>
              <a:buChar char="•"/>
              <a:defRPr sz="880">
                <a:latin typeface="Times New Roman"/>
                <a:ea typeface="Times New Roman"/>
                <a:cs typeface="Times New Roman"/>
                <a:sym typeface="Times New Roman"/>
              </a:defRPr>
            </a:pPr>
            <a:r>
              <a:t>The supremacy of a caste of specialized warriors</a:t>
            </a:r>
          </a:p>
          <a:p>
            <a:pPr lvl="1" marL="248652" indent="-96252" defTabSz="182880">
              <a:spcBef>
                <a:spcPts val="400"/>
              </a:spcBef>
              <a:buFontTx/>
              <a:buChar char="•"/>
              <a:defRPr sz="880">
                <a:latin typeface="Times New Roman"/>
                <a:ea typeface="Times New Roman"/>
                <a:cs typeface="Times New Roman"/>
                <a:sym typeface="Times New Roman"/>
              </a:defRPr>
            </a:pPr>
            <a:r>
              <a:t>Ties of obedience and protection which bind man to man</a:t>
            </a:r>
          </a:p>
          <a:p>
            <a:pPr lvl="1" marL="248652" indent="-96252" defTabSz="182880">
              <a:spcBef>
                <a:spcPts val="400"/>
              </a:spcBef>
              <a:buFontTx/>
              <a:buChar char="•"/>
              <a:defRPr sz="880">
                <a:latin typeface="Times New Roman"/>
                <a:ea typeface="Times New Roman"/>
                <a:cs typeface="Times New Roman"/>
                <a:sym typeface="Times New Roman"/>
              </a:defRPr>
            </a:pPr>
            <a:r>
              <a:t>Within the warrior class, these ties assume the distinctive form called vassalage</a:t>
            </a:r>
          </a:p>
          <a:p>
            <a:pPr lvl="2" marL="401052" indent="-96252" defTabSz="182880">
              <a:spcBef>
                <a:spcPts val="400"/>
              </a:spcBef>
              <a:buFontTx/>
              <a:defRPr sz="880">
                <a:latin typeface="Times New Roman"/>
                <a:ea typeface="Times New Roman"/>
                <a:cs typeface="Times New Roman"/>
                <a:sym typeface="Times New Roman"/>
              </a:defRPr>
            </a:pPr>
            <a:r>
              <a:t>Fragmentation of authority</a:t>
            </a:r>
          </a:p>
          <a:p>
            <a:pPr lvl="2" marL="401052" indent="-96252" defTabSz="182880">
              <a:spcBef>
                <a:spcPts val="400"/>
              </a:spcBef>
              <a:buFontTx/>
              <a:defRPr sz="880">
                <a:latin typeface="Times New Roman"/>
                <a:ea typeface="Times New Roman"/>
                <a:cs typeface="Times New Roman"/>
                <a:sym typeface="Times New Roman"/>
              </a:defRPr>
            </a:pPr>
            <a:r>
              <a:t>Disorder and private war</a:t>
            </a:r>
          </a:p>
          <a:p>
            <a:pPr lvl="1" marL="248652" indent="-96252" defTabSz="182880">
              <a:spcBef>
                <a:spcPts val="400"/>
              </a:spcBef>
              <a:buFontTx/>
              <a:buChar char="•"/>
              <a:defRPr sz="880">
                <a:latin typeface="Times New Roman"/>
                <a:ea typeface="Times New Roman"/>
                <a:cs typeface="Times New Roman"/>
                <a:sym typeface="Times New Roman"/>
              </a:defRPr>
            </a:pPr>
            <a:r>
              <a:t>But also, other forms of association, family, and state surviving…</a:t>
            </a:r>
          </a:p>
          <a:p>
            <a:pPr marL="96252" indent="-96252" defTabSz="182880">
              <a:spcBef>
                <a:spcPts val="400"/>
              </a:spcBef>
              <a:buFontTx/>
              <a:defRPr sz="880">
                <a:latin typeface="Times New Roman"/>
                <a:ea typeface="Times New Roman"/>
                <a:cs typeface="Times New Roman"/>
                <a:sym typeface="Times New Roman"/>
              </a:defRPr>
            </a:pPr>
            <a:r>
              <a:t>By the late Middle Ages feudalism was a stable system</a:t>
            </a:r>
          </a:p>
          <a:p>
            <a:pPr marL="96252" indent="-96252" defTabSz="182880">
              <a:spcBef>
                <a:spcPts val="400"/>
              </a:spcBef>
              <a:buFontTx/>
              <a:defRPr sz="880">
                <a:latin typeface="Times New Roman"/>
                <a:ea typeface="Times New Roman"/>
                <a:cs typeface="Times New Roman"/>
                <a:sym typeface="Times New Roman"/>
              </a:defRPr>
            </a:pPr>
            <a:r>
              <a:t>Trade and population expanded</a:t>
            </a:r>
          </a:p>
          <a:p>
            <a:pPr marL="96252" indent="-96252" defTabSz="182880">
              <a:spcBef>
                <a:spcPts val="400"/>
              </a:spcBef>
              <a:buFontTx/>
              <a:defRPr sz="880">
                <a:latin typeface="Times New Roman"/>
                <a:ea typeface="Times New Roman"/>
                <a:cs typeface="Times New Roman"/>
                <a:sym typeface="Times New Roman"/>
              </a:defRPr>
            </a:pPr>
            <a:r>
              <a:t>What data we have shows the number and size of cities increasing</a:t>
            </a:r>
          </a:p>
        </p:txBody>
      </p:sp>
      <p:pic>
        <p:nvPicPr>
          <p:cNvPr id="367" name="Image" descr="Image"/>
          <p:cNvPicPr>
            <a:picLocks noChangeAspect="1"/>
          </p:cNvPicPr>
          <p:nvPr/>
        </p:nvPicPr>
        <p:blipFill>
          <a:blip r:embed="rId2">
            <a:extLst/>
          </a:blip>
          <a:stretch>
            <a:fillRect/>
          </a:stretch>
        </p:blipFill>
        <p:spPr>
          <a:xfrm>
            <a:off x="6680665" y="1270000"/>
            <a:ext cx="2169499" cy="2582736"/>
          </a:xfrm>
          <a:prstGeom prst="rect">
            <a:avLst/>
          </a:prstGeom>
          <a:ln w="12700">
            <a:miter lim="400000"/>
          </a:ln>
        </p:spPr>
      </p:pic>
      <p:pic>
        <p:nvPicPr>
          <p:cNvPr id="368" name="Image" descr="Image"/>
          <p:cNvPicPr>
            <a:picLocks noChangeAspect="0"/>
          </p:cNvPicPr>
          <p:nvPr/>
        </p:nvPicPr>
        <p:blipFill>
          <a:blip r:embed="rId3">
            <a:extLst/>
          </a:blip>
          <a:stretch>
            <a:fillRect/>
          </a:stretch>
        </p:blipFill>
        <p:spPr>
          <a:xfrm>
            <a:off x="277663" y="3765805"/>
            <a:ext cx="2926183" cy="2721355"/>
          </a:xfrm>
          <a:prstGeom prst="rect">
            <a:avLst/>
          </a:prstGeom>
          <a:ln w="12700">
            <a:miter lim="400000"/>
          </a:ln>
        </p:spPr>
      </p:pic>
      <p:pic>
        <p:nvPicPr>
          <p:cNvPr id="369" name="Image" descr="Image"/>
          <p:cNvPicPr>
            <a:picLocks noChangeAspect="0"/>
          </p:cNvPicPr>
          <p:nvPr/>
        </p:nvPicPr>
        <p:blipFill>
          <a:blip r:embed="rId4">
            <a:extLst/>
          </a:blip>
          <a:stretch>
            <a:fillRect/>
          </a:stretch>
        </p:blipFill>
        <p:spPr>
          <a:xfrm>
            <a:off x="3203845" y="3765805"/>
            <a:ext cx="2169499" cy="2721355"/>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A Four-Cornered Figh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 Four-Cornered Fight</a:t>
            </a:r>
          </a:p>
        </p:txBody>
      </p:sp>
      <p:sp>
        <p:nvSpPr>
          <p:cNvPr id="372" name="Kings, Lords, Commons, &amp; Peasant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70331">
              <a:spcBef>
                <a:spcPts val="900"/>
              </a:spcBef>
              <a:buSzTx/>
              <a:buFontTx/>
              <a:buNone/>
              <a:defRPr b="1" sz="1944">
                <a:latin typeface="+mj-lt"/>
                <a:ea typeface="+mj-ea"/>
                <a:cs typeface="+mj-cs"/>
                <a:sym typeface="Helvetica"/>
              </a:defRPr>
            </a:pPr>
            <a:r>
              <a:t>Kings, Lords, Commons, &amp; Peasants:</a:t>
            </a:r>
          </a:p>
          <a:p>
            <a:pPr marL="194911" indent="-194911" defTabSz="370331">
              <a:spcBef>
                <a:spcPts val="900"/>
              </a:spcBef>
              <a:buFontTx/>
              <a:defRPr sz="1944">
                <a:latin typeface="Times New Roman"/>
                <a:ea typeface="Times New Roman"/>
                <a:cs typeface="Times New Roman"/>
                <a:sym typeface="Times New Roman"/>
              </a:defRPr>
            </a:pPr>
            <a:r>
              <a:t>Class alliances, class power, and class conflict…</a:t>
            </a:r>
          </a:p>
          <a:p>
            <a:pPr marL="194911" indent="-194911" defTabSz="370331">
              <a:spcBef>
                <a:spcPts val="900"/>
              </a:spcBef>
              <a:buFontTx/>
              <a:defRPr sz="1944">
                <a:latin typeface="Times New Roman"/>
                <a:ea typeface="Times New Roman"/>
                <a:cs typeface="Times New Roman"/>
                <a:sym typeface="Times New Roman"/>
              </a:defRPr>
            </a:pPr>
            <a:r>
              <a:t>Plus ideological legitimations…</a:t>
            </a:r>
          </a:p>
          <a:p>
            <a:pPr marL="194911" indent="-194911" defTabSz="370331">
              <a:spcBef>
                <a:spcPts val="900"/>
              </a:spcBef>
              <a:buFontTx/>
              <a:defRPr sz="1944">
                <a:latin typeface="Times New Roman"/>
                <a:ea typeface="Times New Roman"/>
                <a:cs typeface="Times New Roman"/>
                <a:sym typeface="Times New Roman"/>
              </a:defRPr>
            </a:pPr>
            <a:r>
              <a:t>Friedrich Engels: “Exceptional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Junker-squires…”</a:t>
            </a:r>
          </a:p>
          <a:p>
            <a:pPr marL="194911" indent="-194911" defTabSz="370331">
              <a:spcBef>
                <a:spcPts val="900"/>
              </a:spcBef>
              <a:buFontTx/>
              <a:defRPr sz="1944">
                <a:latin typeface="Times New Roman"/>
                <a:ea typeface="Times New Roman"/>
                <a:cs typeface="Times New Roman"/>
                <a:sym typeface="Times New Roman"/>
              </a:defRPr>
            </a:pPr>
            <a:r>
              <a:t>This is not just in exceptional periods…</a:t>
            </a:r>
          </a:p>
          <a:p>
            <a:pPr marL="194911" indent="-194911" defTabSz="370331">
              <a:spcBef>
                <a:spcPts val="900"/>
              </a:spcBef>
              <a:buFontTx/>
              <a:defRPr sz="1944">
                <a:latin typeface="Times New Roman"/>
                <a:ea typeface="Times New Roman"/>
                <a:cs typeface="Times New Roman"/>
                <a:sym typeface="Times New Roman"/>
              </a:defRPr>
            </a:pPr>
            <a:r>
              <a:t>The relative autonomy of the state is the rule, not the exception…</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Review: Malthusian Models and Real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Malthusian Models and Reality</a:t>
            </a:r>
          </a:p>
        </p:txBody>
      </p:sp>
      <p:pic>
        <p:nvPicPr>
          <p:cNvPr id="375" name="Image" descr="Image"/>
          <p:cNvPicPr>
            <a:picLocks noChangeAspect="1"/>
          </p:cNvPicPr>
          <p:nvPr/>
        </p:nvPicPr>
        <p:blipFill>
          <a:blip r:embed="rId2">
            <a:extLst/>
          </a:blip>
          <a:stretch>
            <a:fillRect/>
          </a:stretch>
        </p:blipFill>
        <p:spPr>
          <a:xfrm>
            <a:off x="387697" y="1270000"/>
            <a:ext cx="3603647" cy="790169"/>
          </a:xfrm>
          <a:prstGeom prst="rect">
            <a:avLst/>
          </a:prstGeom>
          <a:ln w="12700">
            <a:miter lim="400000"/>
          </a:ln>
        </p:spPr>
      </p:pic>
      <p:pic>
        <p:nvPicPr>
          <p:cNvPr id="376" name="Image" descr="Image"/>
          <p:cNvPicPr>
            <a:picLocks noChangeAspect="1"/>
          </p:cNvPicPr>
          <p:nvPr/>
        </p:nvPicPr>
        <p:blipFill>
          <a:blip r:embed="rId3">
            <a:extLst/>
          </a:blip>
          <a:srcRect l="0" t="0" r="0" b="0"/>
          <a:stretch>
            <a:fillRect/>
          </a:stretch>
        </p:blipFill>
        <p:spPr>
          <a:xfrm>
            <a:off x="387697" y="2896837"/>
            <a:ext cx="3380321" cy="847946"/>
          </a:xfrm>
          <a:prstGeom prst="rect">
            <a:avLst/>
          </a:prstGeom>
          <a:ln w="12700">
            <a:miter lim="400000"/>
          </a:ln>
        </p:spPr>
      </p:pic>
      <p:pic>
        <p:nvPicPr>
          <p:cNvPr id="377" name="Image" descr="Image"/>
          <p:cNvPicPr>
            <a:picLocks noChangeAspect="1"/>
          </p:cNvPicPr>
          <p:nvPr/>
        </p:nvPicPr>
        <p:blipFill>
          <a:blip r:embed="rId4">
            <a:extLst/>
          </a:blip>
          <a:stretch>
            <a:fillRect/>
          </a:stretch>
        </p:blipFill>
        <p:spPr>
          <a:xfrm>
            <a:off x="387697" y="2192037"/>
            <a:ext cx="3603647" cy="672682"/>
          </a:xfrm>
          <a:prstGeom prst="rect">
            <a:avLst/>
          </a:prstGeom>
          <a:ln w="12700">
            <a:miter lim="400000"/>
          </a:ln>
        </p:spPr>
      </p:pic>
      <p:pic>
        <p:nvPicPr>
          <p:cNvPr id="378" name="Image" descr="Image"/>
          <p:cNvPicPr>
            <a:picLocks noChangeAspect="1"/>
          </p:cNvPicPr>
          <p:nvPr/>
        </p:nvPicPr>
        <p:blipFill>
          <a:blip r:embed="rId5">
            <a:extLst/>
          </a:blip>
          <a:stretch>
            <a:fillRect/>
          </a:stretch>
        </p:blipFill>
        <p:spPr>
          <a:xfrm>
            <a:off x="5469979" y="1270000"/>
            <a:ext cx="3380185" cy="2716329"/>
          </a:xfrm>
          <a:prstGeom prst="rect">
            <a:avLst/>
          </a:prstGeom>
          <a:ln w="12700">
            <a:miter lim="400000"/>
          </a:ln>
        </p:spPr>
      </p:pic>
      <p:pic>
        <p:nvPicPr>
          <p:cNvPr id="379" name="Image" descr="Image"/>
          <p:cNvPicPr>
            <a:picLocks noChangeAspect="1"/>
          </p:cNvPicPr>
          <p:nvPr/>
        </p:nvPicPr>
        <p:blipFill>
          <a:blip r:embed="rId6">
            <a:extLst/>
          </a:blip>
          <a:stretch>
            <a:fillRect/>
          </a:stretch>
        </p:blipFill>
        <p:spPr>
          <a:xfrm>
            <a:off x="4430223" y="4360630"/>
            <a:ext cx="4419941" cy="2301466"/>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Eastern Europe and the “Second Serfdo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Eastern Europe and the “Second Serfdom”</a:t>
            </a:r>
          </a:p>
        </p:txBody>
      </p:sp>
      <p:sp>
        <p:nvSpPr>
          <p:cNvPr id="38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83" name="The percentage of people killed in Europe was similar across space:…"/>
          <p:cNvSpPr txBox="1"/>
          <p:nvPr>
            <p:ph type="body" idx="4294967295"/>
          </p:nvPr>
        </p:nvSpPr>
        <p:spPr>
          <a:xfrm>
            <a:off x="277663" y="1270000"/>
            <a:ext cx="5699403"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 percentage of people killed in Europe was similar across space: </a:t>
            </a:r>
          </a:p>
          <a:p>
            <a:pPr marL="120315" indent="-120315" defTabSz="228600">
              <a:spcBef>
                <a:spcPts val="600"/>
              </a:spcBef>
              <a:buFontTx/>
              <a:defRPr sz="1200">
                <a:latin typeface="Times New Roman"/>
                <a:ea typeface="Times New Roman"/>
                <a:cs typeface="Times New Roman"/>
                <a:sym typeface="Times New Roman"/>
              </a:defRPr>
            </a:pPr>
            <a:r>
              <a:t>After the plague, landlords in Eastern Europe started to take over large tracts of land and expand their holdings, which were already larger than those in Western Europe.</a:t>
            </a:r>
          </a:p>
          <a:p>
            <a:pPr marL="120315" indent="-120315" defTabSz="228600">
              <a:spcBef>
                <a:spcPts val="600"/>
              </a:spcBef>
              <a:buFontTx/>
              <a:defRPr sz="1200">
                <a:latin typeface="Times New Roman"/>
                <a:ea typeface="Times New Roman"/>
                <a:cs typeface="Times New Roman"/>
                <a:sym typeface="Times New Roman"/>
              </a:defRPr>
            </a:pPr>
            <a:r>
              <a:t>Towns were weaker and less populous and rather than becoming freer, workers began to see their already existing freedoms encroached on: the Domar hypothesis at work.</a:t>
            </a:r>
          </a:p>
          <a:p>
            <a:pPr marL="120315" indent="-120315" defTabSz="228600">
              <a:spcBef>
                <a:spcPts val="600"/>
              </a:spcBef>
              <a:buFontTx/>
              <a:defRPr sz="1200">
                <a:latin typeface="Times New Roman"/>
                <a:ea typeface="Times New Roman"/>
                <a:cs typeface="Times New Roman"/>
                <a:sym typeface="Times New Roman"/>
              </a:defRPr>
            </a:pPr>
            <a:r>
              <a:t>This contrasts with western Europe.</a:t>
            </a:r>
          </a:p>
          <a:p>
            <a:pPr marL="120315" indent="-120315" defTabSz="228600">
              <a:spcBef>
                <a:spcPts val="600"/>
              </a:spcBef>
              <a:buFontTx/>
              <a:defRPr sz="1200">
                <a:latin typeface="Times New Roman"/>
                <a:ea typeface="Times New Roman"/>
                <a:cs typeface="Times New Roman"/>
                <a:sym typeface="Times New Roman"/>
              </a:defRPr>
            </a:pPr>
            <a:r>
              <a:t>Effects became especially pronounced after 1500, when Western Europe began to demand the agricultural goods which the East produced.</a:t>
            </a:r>
          </a:p>
          <a:p>
            <a:pPr marL="120315" indent="-120315" defTabSz="228600">
              <a:spcBef>
                <a:spcPts val="600"/>
              </a:spcBef>
              <a:buFontTx/>
              <a:defRPr sz="1200">
                <a:latin typeface="Times New Roman"/>
                <a:ea typeface="Times New Roman"/>
                <a:cs typeface="Times New Roman"/>
                <a:sym typeface="Times New Roman"/>
              </a:defRPr>
            </a:pPr>
            <a:r>
              <a:t>Eastern landlords ratcheted up their control over the labor force to expand their production.</a:t>
            </a:r>
          </a:p>
          <a:p>
            <a:pPr lvl="1" marL="310815" indent="-120315" defTabSz="228600">
              <a:spcBef>
                <a:spcPts val="600"/>
              </a:spcBef>
              <a:buFontTx/>
              <a:buChar char="•"/>
              <a:defRPr sz="1200">
                <a:latin typeface="Times New Roman"/>
                <a:ea typeface="Times New Roman"/>
                <a:cs typeface="Times New Roman"/>
                <a:sym typeface="Times New Roman"/>
              </a:defRPr>
            </a:pPr>
            <a:r>
              <a:t>Mecklenberg: in 1500, peasants owed only a few days service a year; by 1600 this was three days/week; children had to work for the lord for free for several years. </a:t>
            </a:r>
          </a:p>
          <a:p>
            <a:pPr lvl="1" marL="310815" indent="-120315" defTabSz="228600">
              <a:spcBef>
                <a:spcPts val="600"/>
              </a:spcBef>
              <a:buFontTx/>
              <a:buChar char="•"/>
              <a:defRPr sz="1200">
                <a:latin typeface="Times New Roman"/>
                <a:ea typeface="Times New Roman"/>
                <a:cs typeface="Times New Roman"/>
                <a:sym typeface="Times New Roman"/>
              </a:defRPr>
            </a:pPr>
            <a:r>
              <a:t>In Hungary, landlords legislated one day a week of unpaid labor services for each worker. In 1550 this was raised to 2 days per week. By the end of the century it was 3 days. Serfs subject to these rules made up 90% of the rural population. </a:t>
            </a:r>
          </a:p>
          <a:p>
            <a:pPr marL="120315" indent="-120315" defTabSz="228600">
              <a:spcBef>
                <a:spcPts val="600"/>
              </a:spcBef>
              <a:buFontTx/>
              <a:defRPr sz="1200">
                <a:latin typeface="Times New Roman"/>
                <a:ea typeface="Times New Roman"/>
                <a:cs typeface="Times New Roman"/>
                <a:sym typeface="Times New Roman"/>
              </a:defRPr>
            </a:pPr>
            <a:r>
              <a:t>What was it that allowed the Spanish settlers in Mexico to keep wages so low, when in England after the Black Death the state had been incapable of enforcing the Statue of Laborers and stopping wages from rising?</a:t>
            </a:r>
          </a:p>
          <a:p>
            <a:pPr lvl="1" marL="310815" indent="-120315" defTabSz="228600">
              <a:spcBef>
                <a:spcPts val="600"/>
              </a:spcBef>
              <a:buFontTx/>
              <a:buChar char="•"/>
              <a:defRPr sz="1200">
                <a:latin typeface="Times New Roman"/>
                <a:ea typeface="Times New Roman"/>
                <a:cs typeface="Times New Roman"/>
                <a:sym typeface="Times New Roman"/>
              </a:defRPr>
            </a:pPr>
            <a:r>
              <a:t>William the Conqueror rewarded his army by providing them with parceled landholdings to prevent them from becoming powerful regional warlords (save for the “marcher lords” along the Scottish and Welsh borders).</a:t>
            </a:r>
          </a:p>
          <a:p>
            <a:pPr lvl="1" marL="310815" indent="-120315" defTabSz="228600">
              <a:spcBef>
                <a:spcPts val="600"/>
              </a:spcBef>
              <a:buFontTx/>
              <a:buChar char="•"/>
              <a:defRPr sz="1200">
                <a:latin typeface="Times New Roman"/>
                <a:ea typeface="Times New Roman"/>
                <a:cs typeface="Times New Roman"/>
                <a:sym typeface="Times New Roman"/>
              </a:defRPr>
            </a:pPr>
            <a:r>
              <a:t>Many landholders in close proximity created intense competitive pressures for labor in the wake of the Black Death.</a:t>
            </a:r>
          </a:p>
        </p:txBody>
      </p:sp>
      <p:pic>
        <p:nvPicPr>
          <p:cNvPr id="384" name="Image" descr="Image"/>
          <p:cNvPicPr>
            <a:picLocks noChangeAspect="1"/>
          </p:cNvPicPr>
          <p:nvPr/>
        </p:nvPicPr>
        <p:blipFill>
          <a:blip r:embed="rId2">
            <a:extLst/>
          </a:blip>
          <a:stretch>
            <a:fillRect/>
          </a:stretch>
        </p:blipFill>
        <p:spPr>
          <a:xfrm>
            <a:off x="5977066" y="1270000"/>
            <a:ext cx="2873098" cy="2683596"/>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Is Malthus Right?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Is Malthus Right? II</a:t>
            </a:r>
          </a:p>
        </p:txBody>
      </p:sp>
      <p:sp>
        <p:nvSpPr>
          <p:cNvPr id="38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88" name="At the macro level, yes; but there are lots of interesting meso- and small-scale puzzles:…"/>
          <p:cNvSpPr txBox="1"/>
          <p:nvPr>
            <p:ph type="body" sz="half" idx="4294967295"/>
          </p:nvPr>
        </p:nvSpPr>
        <p:spPr>
          <a:xfrm>
            <a:off x="277663" y="1270000"/>
            <a:ext cx="4774862"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At the macro level, yes; but there are lots of interesting meso- and small-scale puzzles: </a:t>
            </a:r>
          </a:p>
          <a:p>
            <a:pPr marL="134753" indent="-134753" defTabSz="256031">
              <a:spcBef>
                <a:spcPts val="600"/>
              </a:spcBef>
              <a:buFontTx/>
              <a:defRPr sz="1344">
                <a:latin typeface="Times New Roman"/>
                <a:ea typeface="Times New Roman"/>
                <a:cs typeface="Times New Roman"/>
                <a:sym typeface="Times New Roman"/>
              </a:defRPr>
            </a:pPr>
            <a:r>
              <a:t>In addition, measures of good government, such as proxies for constraints on the executive, are correlated with urbanization in this period. </a:t>
            </a:r>
          </a:p>
          <a:p>
            <a:pPr marL="134753" indent="-134753" defTabSz="256031">
              <a:spcBef>
                <a:spcPts val="600"/>
              </a:spcBef>
              <a:buFontTx/>
              <a:defRPr sz="1344">
                <a:latin typeface="Times New Roman"/>
                <a:ea typeface="Times New Roman"/>
                <a:cs typeface="Times New Roman"/>
                <a:sym typeface="Times New Roman"/>
              </a:defRPr>
            </a:pPr>
            <a:r>
              <a:t>For example, DeLong and Shleifer (1993) showed there was a strong correlation between form of government and urbanization in the pre-modern world</a:t>
            </a:r>
          </a:p>
          <a:p>
            <a:pPr lvl="1" marL="348113" indent="-134753" defTabSz="256031">
              <a:spcBef>
                <a:spcPts val="600"/>
              </a:spcBef>
              <a:buFontTx/>
              <a:buChar char="•"/>
              <a:defRPr sz="1344">
                <a:latin typeface="Times New Roman"/>
                <a:ea typeface="Times New Roman"/>
                <a:cs typeface="Times New Roman"/>
                <a:sym typeface="Times New Roman"/>
              </a:defRPr>
            </a:pPr>
            <a:r>
              <a:t>Charles Wilson (1967): </a:t>
            </a:r>
            <a:r>
              <a:rPr i="1"/>
              <a:t>Trade, Society, and the State</a:t>
            </a:r>
            <a:r>
              <a:t>: "The two areas which in 1500 represented the richest and most advanced concentrations of trade, industry and wealth were the quadrilateral formed by the Italian cities Milan, Venice, Florence and Genoa; and the strip of the Netherlands that ran from Ypres north-east past Ghent and Bruges up to Antwerp. 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a:t>
            </a:r>
          </a:p>
        </p:txBody>
      </p:sp>
      <p:pic>
        <p:nvPicPr>
          <p:cNvPr id="389" name="Image" descr="Image"/>
          <p:cNvPicPr>
            <a:picLocks noChangeAspect="1"/>
          </p:cNvPicPr>
          <p:nvPr/>
        </p:nvPicPr>
        <p:blipFill>
          <a:blip r:embed="rId2">
            <a:extLst/>
          </a:blip>
          <a:stretch>
            <a:fillRect/>
          </a:stretch>
        </p:blipFill>
        <p:spPr>
          <a:xfrm>
            <a:off x="5052524" y="1270000"/>
            <a:ext cx="3974413" cy="3427881"/>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Malthus: Summing Up"/>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Malthus: Summing Up</a:t>
            </a:r>
          </a:p>
        </p:txBody>
      </p:sp>
      <p:sp>
        <p:nvSpPr>
          <p:cNvPr id="39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93" name="On the broadest scale only:…"/>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16052">
              <a:spcBef>
                <a:spcPts val="1000"/>
              </a:spcBef>
              <a:buSzTx/>
              <a:buFontTx/>
              <a:buNone/>
              <a:defRPr b="1" sz="2184">
                <a:latin typeface="+mj-lt"/>
                <a:ea typeface="+mj-ea"/>
                <a:cs typeface="+mj-cs"/>
                <a:sym typeface="Helvetica"/>
              </a:defRPr>
            </a:pPr>
            <a:r>
              <a:t>On the broadest scale only:</a:t>
            </a:r>
          </a:p>
          <a:p>
            <a:pPr marL="218974" indent="-218974" defTabSz="416052">
              <a:spcBef>
                <a:spcPts val="1000"/>
              </a:spcBef>
              <a:buFontTx/>
              <a:defRPr sz="2184">
                <a:latin typeface="Times New Roman"/>
                <a:ea typeface="Times New Roman"/>
                <a:cs typeface="Times New Roman"/>
                <a:sym typeface="Times New Roman"/>
              </a:defRPr>
            </a:pPr>
            <a:r>
              <a:t>The simple Malthusian model may indeed capture some realities. </a:t>
            </a:r>
          </a:p>
          <a:p>
            <a:pPr marL="218974" indent="-218974" defTabSz="416052">
              <a:spcBef>
                <a:spcPts val="1000"/>
              </a:spcBef>
              <a:buFontTx/>
              <a:defRPr sz="2184">
                <a:latin typeface="Times New Roman"/>
                <a:ea typeface="Times New Roman"/>
                <a:cs typeface="Times New Roman"/>
                <a:sym typeface="Times New Roman"/>
              </a:defRPr>
            </a:pPr>
            <a:r>
              <a:t>If labor markets are competitive, population growth may indeed induce a decline in wages. </a:t>
            </a:r>
          </a:p>
          <a:p>
            <a:pPr marL="218974" indent="-218974" defTabSz="416052">
              <a:spcBef>
                <a:spcPts val="1000"/>
              </a:spcBef>
              <a:buFontTx/>
              <a:defRPr sz="2184">
                <a:latin typeface="Times New Roman"/>
                <a:ea typeface="Times New Roman"/>
                <a:cs typeface="Times New Roman"/>
                <a:sym typeface="Times New Roman"/>
              </a:defRPr>
            </a:pPr>
            <a:r>
              <a:t>Or if there is a fixed amount of land and few opportunities for labor intensive cultivation systems, a population increase may lead to a decline in output per worker. </a:t>
            </a:r>
          </a:p>
          <a:p>
            <a:pPr marL="218974" indent="-218974" defTabSz="416052">
              <a:spcBef>
                <a:spcPts val="1000"/>
              </a:spcBef>
              <a:buFontTx/>
              <a:defRPr sz="2184">
                <a:latin typeface="Times New Roman"/>
                <a:ea typeface="Times New Roman"/>
                <a:cs typeface="Times New Roman"/>
                <a:sym typeface="Times New Roman"/>
              </a:defRPr>
            </a:pPr>
            <a:r>
              <a:t>However, the reality is typically much more messy. </a:t>
            </a:r>
          </a:p>
          <a:p>
            <a:pPr lvl="1" marL="565684" indent="-218974" defTabSz="416052">
              <a:spcBef>
                <a:spcPts val="1000"/>
              </a:spcBef>
              <a:buFontTx/>
              <a:buChar char="•"/>
              <a:defRPr sz="2184">
                <a:latin typeface="Times New Roman"/>
                <a:ea typeface="Times New Roman"/>
                <a:cs typeface="Times New Roman"/>
                <a:sym typeface="Times New Roman"/>
              </a:defRPr>
            </a:pPr>
            <a:r>
              <a:t>How wages respond to changes in income will depend on </a:t>
            </a:r>
            <a:r>
              <a:rPr i="1"/>
              <a:t>institutions</a:t>
            </a:r>
            <a:r>
              <a:t>. </a:t>
            </a:r>
          </a:p>
          <a:p>
            <a:pPr lvl="1" marL="565684" indent="-218974" defTabSz="416052">
              <a:spcBef>
                <a:spcPts val="1000"/>
              </a:spcBef>
              <a:buFontTx/>
              <a:buChar char="•"/>
              <a:defRPr sz="2184">
                <a:latin typeface="Times New Roman"/>
                <a:ea typeface="Times New Roman"/>
                <a:cs typeface="Times New Roman"/>
                <a:sym typeface="Times New Roman"/>
              </a:defRPr>
            </a:pPr>
            <a:r>
              <a:t>Thus the overwhelming likelihood that institutional or cultural factors also shaped pre-modern growth</a:t>
            </a:r>
          </a:p>
          <a:p>
            <a:pPr lvl="1" marL="565684" indent="-218974" defTabSz="416052">
              <a:spcBef>
                <a:spcPts val="1000"/>
              </a:spcBef>
              <a:buFontTx/>
              <a:buChar char="•"/>
              <a:defRPr sz="2184">
                <a:latin typeface="Times New Roman"/>
                <a:ea typeface="Times New Roman"/>
                <a:cs typeface="Times New Roman"/>
                <a:sym typeface="Times New Roman"/>
              </a:defRPr>
            </a:pPr>
            <a:r>
              <a:t>It was not simply being dictated by the Malthusian relationship between births, deaths, and income. </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Review: “Subsistenc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“Subsistence”</a:t>
            </a:r>
          </a:p>
        </p:txBody>
      </p:sp>
      <p:pic>
        <p:nvPicPr>
          <p:cNvPr id="396" name="Image" descr="Image"/>
          <p:cNvPicPr>
            <a:picLocks noChangeAspect="1"/>
          </p:cNvPicPr>
          <p:nvPr/>
        </p:nvPicPr>
        <p:blipFill>
          <a:blip r:embed="rId2">
            <a:extLst/>
          </a:blip>
          <a:stretch>
            <a:fillRect/>
          </a:stretch>
        </p:blipFill>
        <p:spPr>
          <a:xfrm>
            <a:off x="849123" y="1048519"/>
            <a:ext cx="6830027" cy="5499101"/>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Bare-Bo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“Bare-Bones”</a:t>
            </a:r>
          </a:p>
        </p:txBody>
      </p:sp>
      <p:pic>
        <p:nvPicPr>
          <p:cNvPr id="399" name="Image" descr="Image"/>
          <p:cNvPicPr>
            <a:picLocks noChangeAspect="1"/>
          </p:cNvPicPr>
          <p:nvPr/>
        </p:nvPicPr>
        <p:blipFill>
          <a:blip r:embed="rId2">
            <a:extLst/>
          </a:blip>
          <a:stretch>
            <a:fillRect/>
          </a:stretch>
        </p:blipFill>
        <p:spPr>
          <a:xfrm>
            <a:off x="277663" y="988769"/>
            <a:ext cx="3140043" cy="2812237"/>
          </a:xfrm>
          <a:prstGeom prst="rect">
            <a:avLst/>
          </a:prstGeom>
          <a:ln w="12700">
            <a:miter lim="400000"/>
          </a:ln>
        </p:spPr>
      </p:pic>
      <p:pic>
        <p:nvPicPr>
          <p:cNvPr id="400" name="Image" descr="Image"/>
          <p:cNvPicPr>
            <a:picLocks noChangeAspect="1"/>
          </p:cNvPicPr>
          <p:nvPr/>
        </p:nvPicPr>
        <p:blipFill>
          <a:blip r:embed="rId3">
            <a:extLst/>
          </a:blip>
          <a:stretch>
            <a:fillRect/>
          </a:stretch>
        </p:blipFill>
        <p:spPr>
          <a:xfrm>
            <a:off x="5057090" y="988769"/>
            <a:ext cx="3793074" cy="2684113"/>
          </a:xfrm>
          <a:prstGeom prst="rect">
            <a:avLst/>
          </a:prstGeom>
          <a:ln w="12700">
            <a:miter lim="400000"/>
          </a:ln>
        </p:spPr>
      </p:pic>
      <p:pic>
        <p:nvPicPr>
          <p:cNvPr id="401" name="Image" descr="Image"/>
          <p:cNvPicPr>
            <a:picLocks noChangeAspect="1"/>
          </p:cNvPicPr>
          <p:nvPr/>
        </p:nvPicPr>
        <p:blipFill>
          <a:blip r:embed="rId4">
            <a:extLst/>
          </a:blip>
          <a:stretch>
            <a:fillRect/>
          </a:stretch>
        </p:blipFill>
        <p:spPr>
          <a:xfrm>
            <a:off x="5057090" y="3801005"/>
            <a:ext cx="2417099" cy="2812236"/>
          </a:xfrm>
          <a:prstGeom prst="rect">
            <a:avLst/>
          </a:prstGeom>
          <a:ln w="12700">
            <a:miter lim="400000"/>
          </a:ln>
        </p:spPr>
      </p:pic>
      <p:sp>
        <p:nvSpPr>
          <p:cNvPr id="402" name="From Clark &amp; Allen:…"/>
          <p:cNvSpPr txBox="1"/>
          <p:nvPr>
            <p:ph type="body" sz="quarter" idx="4294967295"/>
          </p:nvPr>
        </p:nvSpPr>
        <p:spPr>
          <a:xfrm>
            <a:off x="277663" y="3929128"/>
            <a:ext cx="4139275" cy="2684113"/>
          </a:xfrm>
          <a:prstGeom prst="rect">
            <a:avLst/>
          </a:prstGeom>
        </p:spPr>
        <p:txBody>
          <a:bodyPr>
            <a:normAutofit fontScale="100000" lnSpcReduction="0"/>
          </a:bodyPr>
          <a:lstStyle/>
          <a:p>
            <a:pPr marL="0" indent="0" defTabSz="320039">
              <a:spcBef>
                <a:spcPts val="0"/>
              </a:spcBef>
              <a:buSzTx/>
              <a:buFontTx/>
              <a:buNone/>
              <a:defRPr b="1" sz="1679">
                <a:latin typeface="+mj-lt"/>
                <a:ea typeface="+mj-ea"/>
                <a:cs typeface="+mj-cs"/>
                <a:sym typeface="Helvetica"/>
              </a:defRPr>
            </a:pPr>
            <a:r>
              <a:t>From Clark &amp; Allen:</a:t>
            </a:r>
          </a:p>
          <a:p>
            <a:pPr marL="0" indent="0" defTabSz="320039">
              <a:spcBef>
                <a:spcPts val="0"/>
              </a:spcBef>
              <a:buSzTx/>
              <a:buFontTx/>
              <a:buNone/>
              <a:defRPr b="1" sz="1679">
                <a:latin typeface="+mj-lt"/>
                <a:ea typeface="+mj-ea"/>
                <a:cs typeface="+mj-cs"/>
                <a:sym typeface="Helvetica"/>
              </a:defRPr>
            </a:pPr>
          </a:p>
          <a:p>
            <a:pPr marL="168442" indent="-168442" defTabSz="320039">
              <a:spcBef>
                <a:spcPts val="0"/>
              </a:spcBef>
              <a:buFontTx/>
              <a:defRPr sz="1400">
                <a:latin typeface="Times New Roman"/>
                <a:ea typeface="Times New Roman"/>
                <a:cs typeface="Times New Roman"/>
                <a:sym typeface="Times New Roman"/>
              </a:defRPr>
            </a:pPr>
            <a:r>
              <a:t>"Manual workers”—70% of median, 50% of average income</a:t>
            </a:r>
          </a:p>
          <a:p>
            <a:pPr marL="168442" indent="-168442" defTabSz="320039">
              <a:spcBef>
                <a:spcPts val="0"/>
              </a:spcBef>
              <a:buFontTx/>
              <a:defRPr sz="1400">
                <a:latin typeface="Times New Roman"/>
                <a:ea typeface="Times New Roman"/>
                <a:cs typeface="Times New Roman"/>
                <a:sym typeface="Times New Roman"/>
              </a:defRPr>
            </a:pPr>
            <a:r>
              <a:t>In 1800: the English population in 1800 is a very rich pre-industrial population</a:t>
            </a:r>
          </a:p>
          <a:p>
            <a:pPr marL="168442" indent="-168442" defTabSz="320039">
              <a:spcBef>
                <a:spcPts val="0"/>
              </a:spcBef>
              <a:buFontTx/>
              <a:defRPr sz="1400">
                <a:latin typeface="Times New Roman"/>
                <a:ea typeface="Times New Roman"/>
                <a:cs typeface="Times New Roman"/>
                <a:sym typeface="Times New Roman"/>
              </a:defRPr>
            </a:pPr>
            <a:r>
              <a:t>70% of spending spent on food</a:t>
            </a:r>
          </a:p>
          <a:p>
            <a:pPr lvl="1" marL="435142" indent="-168442" defTabSz="320039">
              <a:spcBef>
                <a:spcPts val="0"/>
              </a:spcBef>
              <a:buFontTx/>
              <a:buChar char="•"/>
              <a:defRPr sz="1400">
                <a:latin typeface="Times New Roman"/>
                <a:ea typeface="Times New Roman"/>
                <a:cs typeface="Times New Roman"/>
                <a:sym typeface="Times New Roman"/>
              </a:defRPr>
            </a:pPr>
            <a:r>
              <a:t>30-40% grains</a:t>
            </a:r>
          </a:p>
          <a:p>
            <a:pPr lvl="1" marL="435142" indent="-168442" defTabSz="320039">
              <a:spcBef>
                <a:spcPts val="0"/>
              </a:spcBef>
              <a:buFontTx/>
              <a:buChar char="•"/>
              <a:defRPr sz="1400">
                <a:latin typeface="Times New Roman"/>
                <a:ea typeface="Times New Roman"/>
                <a:cs typeface="Times New Roman"/>
                <a:sym typeface="Times New Roman"/>
              </a:defRPr>
            </a:pPr>
            <a:r>
              <a:t>20% meat and dairy</a:t>
            </a:r>
          </a:p>
          <a:p>
            <a:pPr marL="168442" indent="-168442" defTabSz="320039">
              <a:spcBef>
                <a:spcPts val="0"/>
              </a:spcBef>
              <a:buFontTx/>
              <a:defRPr sz="1400">
                <a:latin typeface="Times New Roman"/>
                <a:ea typeface="Times New Roman"/>
                <a:cs typeface="Times New Roman"/>
                <a:sym typeface="Times New Roman"/>
              </a:defRPr>
            </a:pPr>
            <a:r>
              <a:t>“Bare-bones” subsistence</a:t>
            </a:r>
          </a:p>
          <a:p>
            <a:pPr marL="168442" indent="-168442" defTabSz="320039">
              <a:spcBef>
                <a:spcPts val="0"/>
              </a:spcBef>
              <a:buFontTx/>
              <a:defRPr sz="1400">
                <a:latin typeface="Times New Roman"/>
                <a:ea typeface="Times New Roman"/>
                <a:cs typeface="Times New Roman"/>
                <a:sym typeface="Times New Roman"/>
              </a:defRPr>
            </a:pPr>
            <a:r>
              <a:t>Cities: Malthus rules, but it takes centuries—and other things can and do happen</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Review: Determinants of Technological and Organizational Progress"/>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lvl1pPr>
          </a:lstStyle>
          <a:p>
            <a:pPr/>
            <a:r>
              <a:t>Review: Determinants of Technological and Organizational Progress</a:t>
            </a:r>
          </a:p>
        </p:txBody>
      </p:sp>
      <p:sp>
        <p:nvSpPr>
          <p:cNvPr id="405" name="How do we make sense of the fact that technological and organizational progress was so slow back then and is so (relatively) rapid now?"/>
          <p:cNvSpPr txBox="1"/>
          <p:nvPr>
            <p:ph type="body" sz="quarter" idx="4294967295"/>
          </p:nvPr>
        </p:nvSpPr>
        <p:spPr>
          <a:xfrm>
            <a:off x="277663" y="1270000"/>
            <a:ext cx="8572501" cy="1148451"/>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How do we make sense of the fact that technological and organizational progress was so slow back then and is so (relatively) rapid now?</a:t>
            </a:r>
          </a:p>
        </p:txBody>
      </p:sp>
      <p:sp>
        <p:nvSpPr>
          <p:cNvPr id="406" name="Two heads are (almost) better than one…"/>
          <p:cNvSpPr txBox="1"/>
          <p:nvPr/>
        </p:nvSpPr>
        <p:spPr>
          <a:xfrm>
            <a:off x="277663" y="2418450"/>
            <a:ext cx="4181565" cy="41919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latin typeface="Times New Roman"/>
                <a:ea typeface="Times New Roman"/>
                <a:cs typeface="Times New Roman"/>
                <a:sym typeface="Times New Roman"/>
              </a:defRPr>
            </a:pPr>
            <a:r>
              <a:t>Two heads are (almost) better than one</a:t>
            </a:r>
          </a:p>
          <a:p>
            <a:pPr lvl="1" marL="491088" indent="-190098" defTabSz="361188">
              <a:spcBef>
                <a:spcPts val="900"/>
              </a:spcBef>
              <a:buSzPct val="100000"/>
              <a:buChar char="•"/>
              <a:defRPr sz="1896">
                <a:latin typeface="Times New Roman"/>
                <a:ea typeface="Times New Roman"/>
                <a:cs typeface="Times New Roman"/>
                <a:sym typeface="Times New Roman"/>
              </a:defRPr>
            </a:pPr>
            <a:r>
              <a:t>But that does not quite work</a:t>
            </a:r>
          </a:p>
          <a:p>
            <a:pPr marL="190098" indent="-190098" defTabSz="361188">
              <a:spcBef>
                <a:spcPts val="900"/>
              </a:spcBef>
              <a:buSzPct val="100000"/>
              <a:buChar char="•"/>
              <a:defRPr sz="1896">
                <a:latin typeface="Times New Roman"/>
                <a:ea typeface="Times New Roman"/>
                <a:cs typeface="Times New Roman"/>
                <a:sym typeface="Times New Roman"/>
              </a:defRPr>
            </a:pPr>
            <a:r>
              <a:t>Add in additional drag from first picking low-hanging fruit</a:t>
            </a:r>
          </a:p>
          <a:p>
            <a:pPr marL="190098" indent="-190098" defTabSz="361188">
              <a:spcBef>
                <a:spcPts val="900"/>
              </a:spcBef>
              <a:buSzPct val="100000"/>
              <a:buChar char="•"/>
              <a:defRPr sz="1896">
                <a:latin typeface="Times New Roman"/>
                <a:ea typeface="Times New Roman"/>
                <a:cs typeface="Times New Roman"/>
                <a:sym typeface="Times New Roman"/>
              </a:defRPr>
            </a:pPr>
            <a:r>
              <a:t>What causes the increase in L</a:t>
            </a:r>
            <a:r>
              <a:rPr baseline="-5999"/>
              <a:t>stem</a:t>
            </a:r>
            <a:r>
              <a:t>?</a:t>
            </a:r>
          </a:p>
          <a:p>
            <a:pPr marL="190098" indent="-190098" defTabSz="361188">
              <a:spcBef>
                <a:spcPts val="900"/>
              </a:spcBef>
              <a:buSzPct val="100000"/>
              <a:buChar char="•"/>
              <a:defRPr sz="1896">
                <a:latin typeface="Times New Roman"/>
                <a:ea typeface="Times New Roman"/>
                <a:cs typeface="Times New Roman"/>
                <a:sym typeface="Times New Roman"/>
              </a:defRPr>
            </a:pPr>
            <a:r>
              <a:t>What institutions make it profitable for n</a:t>
            </a:r>
            <a:r>
              <a:rPr baseline="-5999"/>
              <a:t>stem</a:t>
            </a:r>
            <a:r>
              <a:t> to be higher?</a:t>
            </a:r>
          </a:p>
          <a:p>
            <a:pPr marL="190098" indent="-190098" defTabSz="361188">
              <a:spcBef>
                <a:spcPts val="900"/>
              </a:spcBef>
              <a:buSzPct val="100000"/>
              <a:buChar char="•"/>
              <a:defRPr sz="1896">
                <a:latin typeface="Times New Roman"/>
                <a:ea typeface="Times New Roman"/>
                <a:cs typeface="Times New Roman"/>
                <a:sym typeface="Times New Roman"/>
              </a:defRPr>
            </a:pPr>
            <a:r>
              <a:t>Plus:</a:t>
            </a:r>
          </a:p>
          <a:p>
            <a:pPr lvl="1" marL="491088" indent="-190098" defTabSz="361188">
              <a:spcBef>
                <a:spcPts val="900"/>
              </a:spcBef>
              <a:buSzPct val="100000"/>
              <a:buChar char="•"/>
              <a:defRPr sz="1896">
                <a:latin typeface="Times New Roman"/>
                <a:ea typeface="Times New Roman"/>
                <a:cs typeface="Times New Roman"/>
                <a:sym typeface="Times New Roman"/>
              </a:defRPr>
            </a:pPr>
            <a:r>
              <a:t>Learning by doing</a:t>
            </a:r>
          </a:p>
          <a:p>
            <a:pPr lvl="1" marL="491088" indent="-190098" defTabSz="361188">
              <a:spcBef>
                <a:spcPts val="900"/>
              </a:spcBef>
              <a:buSzPct val="100000"/>
              <a:buChar char="•"/>
              <a:defRPr sz="1896">
                <a:latin typeface="Times New Roman"/>
                <a:ea typeface="Times New Roman"/>
                <a:cs typeface="Times New Roman"/>
                <a:sym typeface="Times New Roman"/>
              </a:defRPr>
            </a:pPr>
            <a:r>
              <a:t>Productivity through embodiment</a:t>
            </a:r>
          </a:p>
          <a:p>
            <a:pPr lvl="1" marL="491088" indent="-190098" defTabSz="361188">
              <a:spcBef>
                <a:spcPts val="900"/>
              </a:spcBef>
              <a:buSzPct val="100000"/>
              <a:buChar char="•"/>
              <a:defRPr sz="1896">
                <a:latin typeface="Times New Roman"/>
                <a:ea typeface="Times New Roman"/>
                <a:cs typeface="Times New Roman"/>
                <a:sym typeface="Times New Roman"/>
              </a:defRPr>
            </a:pPr>
            <a:r>
              <a:t>Technology transfer through contact</a:t>
            </a:r>
          </a:p>
        </p:txBody>
      </p:sp>
      <p:pic>
        <p:nvPicPr>
          <p:cNvPr id="407" name="Image" descr="Image"/>
          <p:cNvPicPr>
            <a:picLocks noChangeAspect="1"/>
          </p:cNvPicPr>
          <p:nvPr/>
        </p:nvPicPr>
        <p:blipFill>
          <a:blip r:embed="rId2">
            <a:extLst/>
          </a:blip>
          <a:stretch>
            <a:fillRect/>
          </a:stretch>
        </p:blipFill>
        <p:spPr>
          <a:xfrm>
            <a:off x="5172374" y="2165088"/>
            <a:ext cx="1612901" cy="1028701"/>
          </a:xfrm>
          <a:prstGeom prst="rect">
            <a:avLst/>
          </a:prstGeom>
          <a:ln w="12700">
            <a:miter lim="400000"/>
          </a:ln>
        </p:spPr>
      </p:pic>
      <p:pic>
        <p:nvPicPr>
          <p:cNvPr id="408" name="Image" descr="Image"/>
          <p:cNvPicPr>
            <a:picLocks noChangeAspect="1"/>
          </p:cNvPicPr>
          <p:nvPr/>
        </p:nvPicPr>
        <p:blipFill>
          <a:blip r:embed="rId3">
            <a:extLst/>
          </a:blip>
          <a:stretch>
            <a:fillRect/>
          </a:stretch>
        </p:blipFill>
        <p:spPr>
          <a:xfrm>
            <a:off x="5172374" y="3005969"/>
            <a:ext cx="2631601" cy="766049"/>
          </a:xfrm>
          <a:prstGeom prst="rect">
            <a:avLst/>
          </a:prstGeom>
          <a:ln w="12700">
            <a:miter lim="400000"/>
          </a:ln>
        </p:spPr>
      </p:pic>
      <p:pic>
        <p:nvPicPr>
          <p:cNvPr id="409" name="Image" descr="Image"/>
          <p:cNvPicPr>
            <a:picLocks noChangeAspect="1"/>
          </p:cNvPicPr>
          <p:nvPr/>
        </p:nvPicPr>
        <p:blipFill>
          <a:blip r:embed="rId4">
            <a:extLst/>
          </a:blip>
          <a:stretch>
            <a:fillRect/>
          </a:stretch>
        </p:blipFill>
        <p:spPr>
          <a:xfrm>
            <a:off x="5172374" y="3772017"/>
            <a:ext cx="1334926" cy="569568"/>
          </a:xfrm>
          <a:prstGeom prst="rect">
            <a:avLst/>
          </a:prstGeom>
          <a:ln w="12700">
            <a:miter lim="400000"/>
          </a:ln>
        </p:spPr>
      </p:pic>
      <p:pic>
        <p:nvPicPr>
          <p:cNvPr id="410" name="Image" descr="Image"/>
          <p:cNvPicPr>
            <a:picLocks noChangeAspect="1"/>
          </p:cNvPicPr>
          <p:nvPr/>
        </p:nvPicPr>
        <p:blipFill>
          <a:blip r:embed="rId5">
            <a:extLst/>
          </a:blip>
          <a:stretch>
            <a:fillRect/>
          </a:stretch>
        </p:blipFill>
        <p:spPr>
          <a:xfrm>
            <a:off x="5172374" y="4359535"/>
            <a:ext cx="3607732" cy="62910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Pre-Industrial Innovations"/>
          <p:cNvSpPr txBox="1"/>
          <p:nvPr>
            <p:ph type="title" idx="4294967295"/>
          </p:nvPr>
        </p:nvSpPr>
        <p:spPr>
          <a:xfrm>
            <a:off x="277663" y="-1"/>
            <a:ext cx="8572501" cy="1270001"/>
          </a:xfrm>
          <a:prstGeom prst="rect">
            <a:avLst/>
          </a:prstGeom>
        </p:spPr>
        <p:txBody>
          <a:bodyPr>
            <a:normAutofit fontScale="100000" lnSpcReduction="0"/>
          </a:bodyPr>
          <a:lstStyle>
            <a:lvl1pPr defTabSz="411479">
              <a:defRPr sz="5400">
                <a:solidFill>
                  <a:srgbClr val="008000"/>
                </a:solidFill>
              </a:defRPr>
            </a:lvl1pPr>
          </a:lstStyle>
          <a:p>
            <a:pPr/>
            <a:r>
              <a:t>Pre-Industrial Innovations</a:t>
            </a:r>
          </a:p>
        </p:txBody>
      </p:sp>
      <p:sp>
        <p:nvSpPr>
          <p:cNvPr id="74" name="Slide taken from Melissa Dell"/>
          <p:cNvSpPr txBox="1"/>
          <p:nvPr/>
        </p:nvSpPr>
        <p:spPr>
          <a:xfrm>
            <a:off x="6364972" y="6487160"/>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75" name="Image" descr="Image"/>
          <p:cNvPicPr>
            <a:picLocks noChangeAspect="1"/>
          </p:cNvPicPr>
          <p:nvPr/>
        </p:nvPicPr>
        <p:blipFill>
          <a:blip r:embed="rId2">
            <a:extLst/>
          </a:blip>
          <a:stretch>
            <a:fillRect/>
          </a:stretch>
        </p:blipFill>
        <p:spPr>
          <a:xfrm>
            <a:off x="2779027" y="1270000"/>
            <a:ext cx="3111501" cy="3365500"/>
          </a:xfrm>
          <a:prstGeom prst="rect">
            <a:avLst/>
          </a:prstGeom>
          <a:ln w="12700">
            <a:miter lim="400000"/>
          </a:ln>
        </p:spPr>
      </p:pic>
      <p:pic>
        <p:nvPicPr>
          <p:cNvPr id="76" name="Image" descr="Image"/>
          <p:cNvPicPr>
            <a:picLocks noChangeAspect="1"/>
          </p:cNvPicPr>
          <p:nvPr/>
        </p:nvPicPr>
        <p:blipFill>
          <a:blip r:embed="rId3">
            <a:extLst/>
          </a:blip>
          <a:stretch>
            <a:fillRect/>
          </a:stretch>
        </p:blipFill>
        <p:spPr>
          <a:xfrm>
            <a:off x="6001653" y="1270000"/>
            <a:ext cx="2848511" cy="3365500"/>
          </a:xfrm>
          <a:prstGeom prst="rect">
            <a:avLst/>
          </a:prstGeom>
          <a:ln w="12700">
            <a:miter lim="400000"/>
          </a:ln>
        </p:spPr>
      </p:pic>
      <p:pic>
        <p:nvPicPr>
          <p:cNvPr id="77" name="Image" descr="Image"/>
          <p:cNvPicPr>
            <a:picLocks noChangeAspect="1"/>
          </p:cNvPicPr>
          <p:nvPr/>
        </p:nvPicPr>
        <p:blipFill>
          <a:blip r:embed="rId4">
            <a:extLst/>
          </a:blip>
          <a:stretch>
            <a:fillRect/>
          </a:stretch>
        </p:blipFill>
        <p:spPr>
          <a:xfrm>
            <a:off x="2779027" y="4635500"/>
            <a:ext cx="4737101" cy="444500"/>
          </a:xfrm>
          <a:prstGeom prst="rect">
            <a:avLst/>
          </a:prstGeom>
          <a:ln w="12700">
            <a:miter lim="400000"/>
          </a:ln>
        </p:spPr>
      </p:pic>
      <p:pic>
        <p:nvPicPr>
          <p:cNvPr id="78" name="Image" descr="Image"/>
          <p:cNvPicPr>
            <a:picLocks noChangeAspect="1"/>
          </p:cNvPicPr>
          <p:nvPr/>
        </p:nvPicPr>
        <p:blipFill>
          <a:blip r:embed="rId5">
            <a:extLst/>
          </a:blip>
          <a:stretch>
            <a:fillRect/>
          </a:stretch>
        </p:blipFill>
        <p:spPr>
          <a:xfrm>
            <a:off x="277663" y="1270000"/>
            <a:ext cx="2501365" cy="2951305"/>
          </a:xfrm>
          <a:prstGeom prst="rect">
            <a:avLst/>
          </a:prstGeom>
          <a:ln w="12700">
            <a:miter lim="400000"/>
          </a:ln>
        </p:spPr>
      </p:pic>
      <p:sp>
        <p:nvSpPr>
          <p:cNvPr id="79"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Review: 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Solow-Malthus Model Basics</a:t>
            </a:r>
          </a:p>
        </p:txBody>
      </p:sp>
      <p:sp>
        <p:nvSpPr>
          <p:cNvPr id="413"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416"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417"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420"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421"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424"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425"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Review: Solow Model Basics</a:t>
            </a:r>
          </a:p>
        </p:txBody>
      </p:sp>
      <p:sp>
        <p:nvSpPr>
          <p:cNvPr id="428" name="Lecture Notes: &lt;https://www.bradford-delong.com/2020/01/lecture-notes-the-solow-growth-model-the-history-of-economic-growth-econ-135.html&gt;"/>
          <p:cNvSpPr txBox="1"/>
          <p:nvPr>
            <p:ph type="body" sz="quarter" idx="4294967295"/>
          </p:nvPr>
        </p:nvSpPr>
        <p:spPr>
          <a:xfrm>
            <a:off x="277663" y="1270000"/>
            <a:ext cx="8572501" cy="881739"/>
          </a:xfrm>
          <a:prstGeom prst="rect">
            <a:avLst/>
          </a:prstGeom>
        </p:spPr>
        <p:txBody>
          <a:bodyPr>
            <a:normAutofit fontScale="100000" lnSpcReduction="0"/>
          </a:bodyPr>
          <a:lstStyle/>
          <a:p>
            <a:pPr marL="0" indent="0" defTabSz="306324">
              <a:spcBef>
                <a:spcPts val="800"/>
              </a:spcBef>
              <a:buSzTx/>
              <a:buFontTx/>
              <a:buNone/>
              <a:defRPr b="1" sz="1608">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429" name="Image" descr="Image"/>
          <p:cNvPicPr>
            <a:picLocks noChangeAspect="1"/>
          </p:cNvPicPr>
          <p:nvPr/>
        </p:nvPicPr>
        <p:blipFill>
          <a:blip r:embed="rId3">
            <a:extLst/>
          </a:blip>
          <a:stretch>
            <a:fillRect/>
          </a:stretch>
        </p:blipFill>
        <p:spPr>
          <a:xfrm>
            <a:off x="277663" y="2019029"/>
            <a:ext cx="8305801" cy="825501"/>
          </a:xfrm>
          <a:prstGeom prst="rect">
            <a:avLst/>
          </a:prstGeom>
          <a:ln w="12700">
            <a:miter lim="400000"/>
          </a:ln>
        </p:spPr>
      </p:pic>
      <p:pic>
        <p:nvPicPr>
          <p:cNvPr id="430" name="Image" descr="Image"/>
          <p:cNvPicPr>
            <a:picLocks noChangeAspect="1"/>
          </p:cNvPicPr>
          <p:nvPr/>
        </p:nvPicPr>
        <p:blipFill>
          <a:blip r:embed="rId4">
            <a:extLst/>
          </a:blip>
          <a:stretch>
            <a:fillRect/>
          </a:stretch>
        </p:blipFill>
        <p:spPr>
          <a:xfrm>
            <a:off x="277663" y="3167239"/>
            <a:ext cx="1168401" cy="558801"/>
          </a:xfrm>
          <a:prstGeom prst="rect">
            <a:avLst/>
          </a:prstGeom>
          <a:ln w="12700">
            <a:miter lim="400000"/>
          </a:ln>
        </p:spPr>
      </p:pic>
      <p:pic>
        <p:nvPicPr>
          <p:cNvPr id="431" name="Image" descr="Image"/>
          <p:cNvPicPr>
            <a:picLocks noChangeAspect="1"/>
          </p:cNvPicPr>
          <p:nvPr/>
        </p:nvPicPr>
        <p:blipFill>
          <a:blip r:embed="rId5">
            <a:extLst/>
          </a:blip>
          <a:stretch>
            <a:fillRect/>
          </a:stretch>
        </p:blipFill>
        <p:spPr>
          <a:xfrm>
            <a:off x="2248266" y="3129139"/>
            <a:ext cx="1981201" cy="596901"/>
          </a:xfrm>
          <a:prstGeom prst="rect">
            <a:avLst/>
          </a:prstGeom>
          <a:ln w="12700">
            <a:miter lim="400000"/>
          </a:ln>
        </p:spPr>
      </p:pic>
      <p:pic>
        <p:nvPicPr>
          <p:cNvPr id="432" name="Image" descr="Image"/>
          <p:cNvPicPr>
            <a:picLocks noChangeAspect="1"/>
          </p:cNvPicPr>
          <p:nvPr/>
        </p:nvPicPr>
        <p:blipFill>
          <a:blip r:embed="rId6">
            <a:extLst/>
          </a:blip>
          <a:stretch>
            <a:fillRect/>
          </a:stretch>
        </p:blipFill>
        <p:spPr>
          <a:xfrm>
            <a:off x="5154463" y="3167239"/>
            <a:ext cx="3429001" cy="546101"/>
          </a:xfrm>
          <a:prstGeom prst="rect">
            <a:avLst/>
          </a:prstGeom>
          <a:ln w="12700">
            <a:miter lim="400000"/>
          </a:ln>
        </p:spPr>
      </p:pic>
      <p:pic>
        <p:nvPicPr>
          <p:cNvPr id="433" name="Image" descr="Image"/>
          <p:cNvPicPr>
            <a:picLocks noChangeAspect="1"/>
          </p:cNvPicPr>
          <p:nvPr/>
        </p:nvPicPr>
        <p:blipFill>
          <a:blip r:embed="rId7">
            <a:extLst/>
          </a:blip>
          <a:srcRect l="0" t="0" r="0" b="68242"/>
          <a:stretch>
            <a:fillRect/>
          </a:stretch>
        </p:blipFill>
        <p:spPr>
          <a:xfrm>
            <a:off x="-1189498" y="4010649"/>
            <a:ext cx="5679406" cy="708294"/>
          </a:xfrm>
          <a:prstGeom prst="rect">
            <a:avLst/>
          </a:prstGeom>
          <a:ln w="12700">
            <a:miter lim="400000"/>
          </a:ln>
        </p:spPr>
      </p:pic>
      <p:pic>
        <p:nvPicPr>
          <p:cNvPr id="434" name="Image" descr="Image"/>
          <p:cNvPicPr>
            <a:picLocks noChangeAspect="1"/>
          </p:cNvPicPr>
          <p:nvPr/>
        </p:nvPicPr>
        <p:blipFill>
          <a:blip r:embed="rId7">
            <a:extLst/>
          </a:blip>
          <a:srcRect l="0" t="66300" r="0" b="3416"/>
          <a:stretch>
            <a:fillRect/>
          </a:stretch>
        </p:blipFill>
        <p:spPr>
          <a:xfrm>
            <a:off x="2874565" y="4036049"/>
            <a:ext cx="6269615" cy="745583"/>
          </a:xfrm>
          <a:prstGeom prst="rect">
            <a:avLst/>
          </a:prstGeom>
          <a:ln w="12700">
            <a:miter lim="400000"/>
          </a:ln>
        </p:spPr>
      </p:pic>
      <p:pic>
        <p:nvPicPr>
          <p:cNvPr id="435" name="Image" descr="Image"/>
          <p:cNvPicPr>
            <a:picLocks noChangeAspect="1"/>
          </p:cNvPicPr>
          <p:nvPr/>
        </p:nvPicPr>
        <p:blipFill>
          <a:blip r:embed="rId8">
            <a:extLst/>
          </a:blip>
          <a:srcRect l="0" t="0" r="0" b="79047"/>
          <a:stretch>
            <a:fillRect/>
          </a:stretch>
        </p:blipFill>
        <p:spPr>
          <a:xfrm>
            <a:off x="-2037520" y="5003681"/>
            <a:ext cx="8661401" cy="979219"/>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438"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441"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442"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Review: Long-Run Patterns: Global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pPr>
            <a:r>
              <a:t>Review: Long-Run Patterns: Global </a:t>
            </a:r>
            <a:r>
              <a:rPr i="1"/>
              <a:t>h</a:t>
            </a:r>
            <a:r>
              <a:t>, </a:t>
            </a:r>
            <a:r>
              <a:rPr i="1"/>
              <a:t>g</a:t>
            </a:r>
            <a:r>
              <a:t>, &amp; </a:t>
            </a:r>
            <a:r>
              <a:rPr i="1"/>
              <a:t>n</a:t>
            </a:r>
          </a:p>
        </p:txBody>
      </p:sp>
      <p:pic>
        <p:nvPicPr>
          <p:cNvPr id="445"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Long-Run Patterns: “Western”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solidFill>
                  <a:srgbClr val="000080"/>
                </a:solidFill>
              </a:defRPr>
            </a:pPr>
            <a:r>
              <a:t>Long-Run Patterns: “Western” </a:t>
            </a:r>
            <a:r>
              <a:rPr i="1"/>
              <a:t>h</a:t>
            </a:r>
            <a:r>
              <a:t>, </a:t>
            </a:r>
            <a:r>
              <a:rPr i="1"/>
              <a:t>g</a:t>
            </a:r>
            <a:r>
              <a:t> &amp; </a:t>
            </a:r>
            <a:r>
              <a:rPr i="1"/>
              <a:t>n</a:t>
            </a:r>
          </a:p>
        </p:txBody>
      </p:sp>
      <p:pic>
        <p:nvPicPr>
          <p:cNvPr id="448" name="Image" descr="Image"/>
          <p:cNvPicPr>
            <a:picLocks noChangeAspect="1"/>
          </p:cNvPicPr>
          <p:nvPr/>
        </p:nvPicPr>
        <p:blipFill>
          <a:blip r:embed="rId2">
            <a:extLst/>
          </a:blip>
          <a:stretch>
            <a:fillRect/>
          </a:stretch>
        </p:blipFill>
        <p:spPr>
          <a:xfrm>
            <a:off x="277663" y="1270000"/>
            <a:ext cx="8572501" cy="4353644"/>
          </a:xfrm>
          <a:prstGeom prst="rect">
            <a:avLst/>
          </a:prstGeom>
          <a:ln w="12700">
            <a:miter lim="400000"/>
          </a:ln>
        </p:spPr>
      </p:pic>
      <p:sp>
        <p:nvSpPr>
          <p:cNvPr id="449" name="Where does the “ρ” come from?…"/>
          <p:cNvSpPr txBox="1"/>
          <p:nvPr>
            <p:ph type="body" sz="quarter" idx="4294967295"/>
          </p:nvPr>
        </p:nvSpPr>
        <p:spPr>
          <a:xfrm>
            <a:off x="277663" y="5623643"/>
            <a:ext cx="8572501" cy="1040980"/>
          </a:xfrm>
          <a:prstGeom prst="rect">
            <a:avLst/>
          </a:prstGeom>
        </p:spPr>
        <p:txBody>
          <a:bodyPr>
            <a:normAutofit fontScale="100000" lnSpcReduction="0"/>
          </a:bodyPr>
          <a:lstStyle/>
          <a:p>
            <a:pPr marL="0" indent="0" defTabSz="224027">
              <a:spcBef>
                <a:spcPts val="0"/>
              </a:spcBef>
              <a:buSzTx/>
              <a:buFontTx/>
              <a:buNone/>
              <a:defRPr sz="1176">
                <a:latin typeface="Times New Roman"/>
                <a:ea typeface="Times New Roman"/>
                <a:cs typeface="Times New Roman"/>
                <a:sym typeface="Times New Roman"/>
              </a:defRPr>
            </a:pPr>
            <a:r>
              <a:rPr b="1">
                <a:latin typeface="+mj-lt"/>
                <a:ea typeface="+mj-ea"/>
                <a:cs typeface="+mj-cs"/>
                <a:sym typeface="Helvetica"/>
              </a:rPr>
              <a:t>Where does the “ρ” come from?</a:t>
            </a:r>
            <a:endParaRPr b="1">
              <a:latin typeface="+mj-lt"/>
              <a:ea typeface="+mj-ea"/>
              <a:cs typeface="+mj-cs"/>
              <a:sym typeface="Helvetica"/>
            </a:endParaRPr>
          </a:p>
          <a:p>
            <a:pPr marL="0" indent="0" defTabSz="224027">
              <a:spcBef>
                <a:spcPts val="0"/>
              </a:spcBef>
              <a:buSzTx/>
              <a:buFontTx/>
              <a:buNone/>
              <a:defRPr sz="1176">
                <a:latin typeface="Times New Roman"/>
                <a:ea typeface="Times New Roman"/>
                <a:cs typeface="Times New Roman"/>
                <a:sym typeface="Times New Roman"/>
              </a:defRPr>
            </a:pPr>
          </a:p>
          <a:p>
            <a:pPr marL="117909" indent="-117909" defTabSz="224027">
              <a:spcBef>
                <a:spcPts val="500"/>
              </a:spcBef>
              <a:buFontTx/>
              <a:defRPr sz="1176">
                <a:latin typeface="Times New Roman"/>
                <a:ea typeface="Times New Roman"/>
                <a:cs typeface="Times New Roman"/>
                <a:sym typeface="Times New Roman"/>
              </a:defRPr>
            </a:pPr>
            <a:r>
              <a:t>“Ghost acreage”—conquest and resource utilization (sugar islands, timberlands, cottonlands, etc.)</a:t>
            </a:r>
          </a:p>
          <a:p>
            <a:pPr marL="117909" indent="-117909" defTabSz="224027">
              <a:spcBef>
                <a:spcPts val="500"/>
              </a:spcBef>
              <a:buFontTx/>
              <a:defRPr sz="1176">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452"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453"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454"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82" name="9c960521296242548b-4_pdf-3.jpg" descr="9c960521296242548b-4_pdf-3.jpg"/>
          <p:cNvPicPr>
            <a:picLocks noChangeAspect="1"/>
          </p:cNvPicPr>
          <p:nvPr/>
        </p:nvPicPr>
        <p:blipFill>
          <a:blip r:embed="rId2">
            <a:extLst/>
          </a:blip>
          <a:stretch>
            <a:fillRect/>
          </a:stretch>
        </p:blipFill>
        <p:spPr>
          <a:xfrm>
            <a:off x="1104624" y="1417637"/>
            <a:ext cx="6424613" cy="5268914"/>
          </a:xfrm>
          <a:prstGeom prst="rect">
            <a:avLst/>
          </a:prstGeom>
          <a:ln w="12700">
            <a:miter lim="400000"/>
          </a:ln>
        </p:spPr>
      </p:pic>
      <p:sp>
        <p:nvSpPr>
          <p:cNvPr id="83"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457"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458"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461"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462"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4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Greg Clark Being Contrarian"/>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Greg Clark Being Contrarian</a:t>
            </a:r>
          </a:p>
        </p:txBody>
      </p:sp>
      <p:sp>
        <p:nvSpPr>
          <p:cNvPr id="466" name="There were lots of technological “revolutions” before the Industrial Revolution…"/>
          <p:cNvSpPr txBox="1"/>
          <p:nvPr>
            <p:ph type="body" idx="4294967295"/>
          </p:nvPr>
        </p:nvSpPr>
        <p:spPr>
          <a:xfrm>
            <a:off x="457200" y="1436687"/>
            <a:ext cx="8229600" cy="4844158"/>
          </a:xfrm>
          <a:prstGeom prst="rect">
            <a:avLst/>
          </a:prstGeom>
        </p:spPr>
        <p:txBody>
          <a:bodyPr>
            <a:normAutofit fontScale="100000" lnSpcReduction="0"/>
          </a:bodyPr>
          <a:lstStyle/>
          <a:p>
            <a:pPr marL="284606" indent="-284606" defTabSz="379475">
              <a:spcBef>
                <a:spcPts val="600"/>
              </a:spcBef>
              <a:defRPr sz="2656"/>
            </a:pPr>
            <a:r>
              <a:t>There were lots of technological “revolutions” before the Industrial Revolution</a:t>
            </a:r>
          </a:p>
          <a:p>
            <a:pPr marL="284606" indent="-284606" defTabSz="379475">
              <a:spcBef>
                <a:spcPts val="600"/>
              </a:spcBef>
              <a:defRPr sz="2656"/>
            </a:pPr>
            <a:r>
              <a:t>But they all petered out because of low price-elasticity of demand</a:t>
            </a:r>
          </a:p>
          <a:p>
            <a:pPr marL="284606" indent="-284606" defTabSz="379475">
              <a:spcBef>
                <a:spcPts val="600"/>
              </a:spcBef>
              <a:defRPr sz="2656"/>
            </a:pPr>
            <a:r>
              <a:t>Coal-steam-cotton-machinery-textiles-rails were different</a:t>
            </a:r>
          </a:p>
          <a:p>
            <a:pPr lvl="1" marL="664082" indent="-284606" defTabSz="379475">
              <a:spcBef>
                <a:spcPts val="600"/>
              </a:spcBef>
              <a:buChar char="•"/>
              <a:defRPr sz="2656"/>
            </a:pPr>
            <a:r>
              <a:t>But even that was reaching limits to growth by 1870 or so…</a:t>
            </a:r>
          </a:p>
          <a:p>
            <a:pPr lvl="1" marL="664082" indent="-284606" defTabSz="379475">
              <a:spcBef>
                <a:spcPts val="600"/>
              </a:spcBef>
              <a:buChar char="•"/>
              <a:defRPr sz="2656"/>
            </a:pPr>
            <a:r>
              <a:t>The classic British Industrial Revolution more a comparative-advantage concentration of global manufacturing than true modern economic growth…</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Karl Marx (1867): The Key is “Capitalism”—Market Economy Plus…"/>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Karl Marx (1867): The Key is “Capitalism”—Market Economy Plus…</a:t>
            </a:r>
          </a:p>
        </p:txBody>
      </p:sp>
      <p:sp>
        <p:nvSpPr>
          <p:cNvPr id="469" name="Karl Marx (1867), &quot;The Secret of Primitive Capital Accumulation,&quot; Capital, Vol. 1, Part VIII, Chapters 26-32 http://tinyurl.com/dl20090112k…"/>
          <p:cNvSpPr txBox="1"/>
          <p:nvPr>
            <p:ph type="body" idx="4294967295"/>
          </p:nvPr>
        </p:nvSpPr>
        <p:spPr>
          <a:xfrm>
            <a:off x="457200" y="1417637"/>
            <a:ext cx="8229600" cy="5080001"/>
          </a:xfrm>
          <a:prstGeom prst="rect">
            <a:avLst/>
          </a:prstGeom>
        </p:spPr>
        <p:txBody>
          <a:bodyPr>
            <a:normAutofit fontScale="100000" lnSpcReduction="0"/>
          </a:bodyPr>
          <a:lstStyle/>
          <a:p>
            <a:pPr marL="161162" indent="-161162" defTabSz="214884">
              <a:spcBef>
                <a:spcPts val="300"/>
              </a:spcBef>
              <a:defRPr sz="1504"/>
            </a:pPr>
            <a:r>
              <a:t>Karl Marx (1867), "The Secret of Primitive Capital Accumulation," Capital, Vol. 1, Part VIII, Chapters 26-32 http://tinyurl.com/dl20090112k  </a:t>
            </a:r>
          </a:p>
          <a:p>
            <a:pPr lvl="1" marL="376047" indent="-161162" defTabSz="214884">
              <a:spcBef>
                <a:spcPts val="300"/>
              </a:spcBef>
              <a:buChar char="•"/>
              <a:defRPr sz="1504"/>
            </a:pPr>
            <a:r>
              <a:t>“We have seen how money is changed into capital; how through capital surplus-value is made, and from surplus-value more capital. But the accumulation of capital presupposes surplus-value; surplus-value presupposes capitalistic production; capitalistic production presupposes the pre-existence of considerable masses of capital and of labour power in the hands of producers of commodities. The whole movement, therefore, seems to turn in a vicious circle, out of which we can only get by supposing a primitive accumulation (previous accumulation of Adam Smith) preceding capitalistic accumulation; an accumulation not the result of the capitalistic mode of production, but its starting point…”</a:t>
            </a:r>
          </a:p>
          <a:p>
            <a:pPr lvl="1" marL="376047" indent="-161162" defTabSz="214884">
              <a:spcBef>
                <a:spcPts val="300"/>
              </a:spcBef>
              <a:buChar char="•"/>
              <a:defRPr sz="1504"/>
            </a:pPr>
            <a:r>
              <a:t>“The immediate producer, the labourer, could only dispose of his own person after he had ceased to be attached to the soil… the slave, serf, or bondsman of another. To become a free seller of labour power… he must further have escaped from the regime of the guilds…. The historical movement which changes the producers into wage-workers… their emancipation from serfdom and from the fetters of the guilds… alone exists for our bourgeois historians…”</a:t>
            </a:r>
          </a:p>
          <a:p>
            <a:pPr lvl="1" marL="376047" indent="-161162" defTabSz="214884">
              <a:spcBef>
                <a:spcPts val="300"/>
              </a:spcBef>
              <a:buChar char="•"/>
              <a:defRPr sz="1504"/>
            </a:pPr>
            <a:r>
              <a:t>“But… these new freedmen… [were also] robbed of all their own means of production, and of all the guarantees of existence afforded by the old feudal arrangements. And the history of this, their expropriation, is written in the annals of mankind in letters of blood and fire…”</a:t>
            </a:r>
          </a:p>
          <a:p>
            <a:pPr marL="161162" indent="-161162" defTabSz="214884">
              <a:spcBef>
                <a:spcPts val="300"/>
              </a:spcBef>
              <a:defRPr sz="1504"/>
            </a:pPr>
            <a:r>
              <a:t>Workers </a:t>
            </a:r>
            <a:r>
              <a:rPr i="1"/>
              <a:t>must</a:t>
            </a:r>
            <a:r>
              <a:t> work for wages…</a:t>
            </a:r>
          </a:p>
          <a:p>
            <a:pPr marL="161162" indent="-161162" defTabSz="214884">
              <a:spcBef>
                <a:spcPts val="300"/>
              </a:spcBef>
              <a:defRPr sz="1504"/>
            </a:pPr>
            <a:r>
              <a:t>Capitalists </a:t>
            </a:r>
            <a:r>
              <a:rPr i="1"/>
              <a:t>must</a:t>
            </a:r>
            <a:r>
              <a:t> invest and accumulate…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